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8" r:id="rId4"/>
    <p:sldId id="259" r:id="rId5"/>
    <p:sldId id="260" r:id="rId6"/>
    <p:sldId id="261" r:id="rId7"/>
    <p:sldId id="262" r:id="rId8"/>
    <p:sldId id="269" r:id="rId9"/>
    <p:sldId id="267" r:id="rId10"/>
    <p:sldId id="263" r:id="rId11"/>
    <p:sldId id="270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77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90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7F388D-6E11-43E0-9A32-6A303AB3CFA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E547BB8-5005-4BB8-8A26-7DF1F368F383}">
      <dgm:prSet/>
      <dgm:spPr/>
      <dgm:t>
        <a:bodyPr/>
        <a:lstStyle/>
        <a:p>
          <a:r>
            <a:rPr lang="sr-Cyrl-RS" dirty="0"/>
            <a:t>Други природњаци су веровали да су све врсте настале заједно са светом или их је природа створила током времена.</a:t>
          </a:r>
          <a:endParaRPr lang="en-US" dirty="0"/>
        </a:p>
      </dgm:t>
    </dgm:pt>
    <dgm:pt modelId="{70A28700-4EC9-4B82-9270-4DD6936A8D52}" type="parTrans" cxnId="{EE11EDDA-A34E-4966-9EE5-5E8D5C6E33A5}">
      <dgm:prSet/>
      <dgm:spPr/>
      <dgm:t>
        <a:bodyPr/>
        <a:lstStyle/>
        <a:p>
          <a:endParaRPr lang="en-US"/>
        </a:p>
      </dgm:t>
    </dgm:pt>
    <dgm:pt modelId="{76A20859-D4F3-4E39-9C70-5B64E018CD2C}" type="sibTrans" cxnId="{EE11EDDA-A34E-4966-9EE5-5E8D5C6E33A5}">
      <dgm:prSet/>
      <dgm:spPr/>
      <dgm:t>
        <a:bodyPr/>
        <a:lstStyle/>
        <a:p>
          <a:endParaRPr lang="en-US"/>
        </a:p>
      </dgm:t>
    </dgm:pt>
    <dgm:pt modelId="{76A96D09-3D2B-4019-BF2B-3B0B6F166621}">
      <dgm:prSet/>
      <dgm:spPr/>
      <dgm:t>
        <a:bodyPr/>
        <a:lstStyle/>
        <a:p>
          <a:r>
            <a:rPr lang="sr-Cyrl-RS" dirty="0"/>
            <a:t>Дарвин је уочио сличности и разлике живих бића које су се временом развијале и да оне имају заједничке претке.</a:t>
          </a:r>
          <a:endParaRPr lang="en-US" dirty="0"/>
        </a:p>
      </dgm:t>
    </dgm:pt>
    <dgm:pt modelId="{473157F4-875B-40D3-90E6-95F24092ACEF}" type="parTrans" cxnId="{688D55F7-4800-441D-BB94-18D4C99F1CEE}">
      <dgm:prSet/>
      <dgm:spPr/>
      <dgm:t>
        <a:bodyPr/>
        <a:lstStyle/>
        <a:p>
          <a:endParaRPr lang="en-US"/>
        </a:p>
      </dgm:t>
    </dgm:pt>
    <dgm:pt modelId="{4E34B23A-DD39-4140-A796-CD451870EA42}" type="sibTrans" cxnId="{688D55F7-4800-441D-BB94-18D4C99F1CEE}">
      <dgm:prSet/>
      <dgm:spPr/>
      <dgm:t>
        <a:bodyPr/>
        <a:lstStyle/>
        <a:p>
          <a:endParaRPr lang="en-US"/>
        </a:p>
      </dgm:t>
    </dgm:pt>
    <dgm:pt modelId="{8FD6015B-8E3F-47FB-9C63-FFD768DFBB13}">
      <dgm:prSet/>
      <dgm:spPr/>
      <dgm:t>
        <a:bodyPr/>
        <a:lstStyle/>
        <a:p>
          <a:r>
            <a:rPr lang="sr-Cyrl-RS" dirty="0"/>
            <a:t>Процес природне селекције је за Дарвина подразумевао да су се врсте адаптирале на промене спољашње средине а оне које то нису успеле, изумирале су.</a:t>
          </a:r>
          <a:endParaRPr lang="en-US" dirty="0"/>
        </a:p>
      </dgm:t>
    </dgm:pt>
    <dgm:pt modelId="{02505A2C-DF31-429C-9C1F-C01B6A32ACD5}" type="parTrans" cxnId="{F06226D0-1AE1-4B44-8E62-7DDD469C872F}">
      <dgm:prSet/>
      <dgm:spPr/>
      <dgm:t>
        <a:bodyPr/>
        <a:lstStyle/>
        <a:p>
          <a:endParaRPr lang="en-US"/>
        </a:p>
      </dgm:t>
    </dgm:pt>
    <dgm:pt modelId="{46950712-8756-4471-85A4-5C9CE994E82B}" type="sibTrans" cxnId="{F06226D0-1AE1-4B44-8E62-7DDD469C872F}">
      <dgm:prSet/>
      <dgm:spPr/>
      <dgm:t>
        <a:bodyPr/>
        <a:lstStyle/>
        <a:p>
          <a:endParaRPr lang="en-US"/>
        </a:p>
      </dgm:t>
    </dgm:pt>
    <dgm:pt modelId="{1F5BB5D7-F299-4A3C-99C3-28CFF3FDEBFF}" type="pres">
      <dgm:prSet presAssocID="{517F388D-6E11-43E0-9A32-6A303AB3CF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1E995C-D129-438F-9AAE-BC68EDBE8951}" type="pres">
      <dgm:prSet presAssocID="{5E547BB8-5005-4BB8-8A26-7DF1F368F38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B29D3-D102-475B-B6FC-5245CE83FD2B}" type="pres">
      <dgm:prSet presAssocID="{76A20859-D4F3-4E39-9C70-5B64E018CD2C}" presName="spacer" presStyleCnt="0"/>
      <dgm:spPr/>
    </dgm:pt>
    <dgm:pt modelId="{D4B7D902-BC47-4510-9D09-E1CCF24AF418}" type="pres">
      <dgm:prSet presAssocID="{76A96D09-3D2B-4019-BF2B-3B0B6F16662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845D18-B36A-4168-9119-5D278431B870}" type="pres">
      <dgm:prSet presAssocID="{4E34B23A-DD39-4140-A796-CD451870EA42}" presName="spacer" presStyleCnt="0"/>
      <dgm:spPr/>
    </dgm:pt>
    <dgm:pt modelId="{0F26C0FF-8760-470D-A676-9E8BAEE738D9}" type="pres">
      <dgm:prSet presAssocID="{8FD6015B-8E3F-47FB-9C63-FFD768DFBB1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4CC959-0BEB-45FD-A09E-1FA527ECB2D5}" type="presOf" srcId="{76A96D09-3D2B-4019-BF2B-3B0B6F166621}" destId="{D4B7D902-BC47-4510-9D09-E1CCF24AF418}" srcOrd="0" destOrd="0" presId="urn:microsoft.com/office/officeart/2005/8/layout/vList2"/>
    <dgm:cxn modelId="{688D55F7-4800-441D-BB94-18D4C99F1CEE}" srcId="{517F388D-6E11-43E0-9A32-6A303AB3CFA7}" destId="{76A96D09-3D2B-4019-BF2B-3B0B6F166621}" srcOrd="1" destOrd="0" parTransId="{473157F4-875B-40D3-90E6-95F24092ACEF}" sibTransId="{4E34B23A-DD39-4140-A796-CD451870EA42}"/>
    <dgm:cxn modelId="{F06226D0-1AE1-4B44-8E62-7DDD469C872F}" srcId="{517F388D-6E11-43E0-9A32-6A303AB3CFA7}" destId="{8FD6015B-8E3F-47FB-9C63-FFD768DFBB13}" srcOrd="2" destOrd="0" parTransId="{02505A2C-DF31-429C-9C1F-C01B6A32ACD5}" sibTransId="{46950712-8756-4471-85A4-5C9CE994E82B}"/>
    <dgm:cxn modelId="{5BAF7BE3-E392-431C-A467-06392EE339A9}" type="presOf" srcId="{5E547BB8-5005-4BB8-8A26-7DF1F368F383}" destId="{CD1E995C-D129-438F-9AAE-BC68EDBE8951}" srcOrd="0" destOrd="0" presId="urn:microsoft.com/office/officeart/2005/8/layout/vList2"/>
    <dgm:cxn modelId="{EE11EDDA-A34E-4966-9EE5-5E8D5C6E33A5}" srcId="{517F388D-6E11-43E0-9A32-6A303AB3CFA7}" destId="{5E547BB8-5005-4BB8-8A26-7DF1F368F383}" srcOrd="0" destOrd="0" parTransId="{70A28700-4EC9-4B82-9270-4DD6936A8D52}" sibTransId="{76A20859-D4F3-4E39-9C70-5B64E018CD2C}"/>
    <dgm:cxn modelId="{C69A1CE8-B997-43FB-9B55-32B8BE030261}" type="presOf" srcId="{517F388D-6E11-43E0-9A32-6A303AB3CFA7}" destId="{1F5BB5D7-F299-4A3C-99C3-28CFF3FDEBFF}" srcOrd="0" destOrd="0" presId="urn:microsoft.com/office/officeart/2005/8/layout/vList2"/>
    <dgm:cxn modelId="{AED6F6F0-F6A0-488D-893C-4DCDE8179A67}" type="presOf" srcId="{8FD6015B-8E3F-47FB-9C63-FFD768DFBB13}" destId="{0F26C0FF-8760-470D-A676-9E8BAEE738D9}" srcOrd="0" destOrd="0" presId="urn:microsoft.com/office/officeart/2005/8/layout/vList2"/>
    <dgm:cxn modelId="{DB7AA0D5-A18E-43F5-801D-0283D12EFCB3}" type="presParOf" srcId="{1F5BB5D7-F299-4A3C-99C3-28CFF3FDEBFF}" destId="{CD1E995C-D129-438F-9AAE-BC68EDBE8951}" srcOrd="0" destOrd="0" presId="urn:microsoft.com/office/officeart/2005/8/layout/vList2"/>
    <dgm:cxn modelId="{DC1AAE02-E629-4F57-9FF9-31FDB74153CE}" type="presParOf" srcId="{1F5BB5D7-F299-4A3C-99C3-28CFF3FDEBFF}" destId="{4D9B29D3-D102-475B-B6FC-5245CE83FD2B}" srcOrd="1" destOrd="0" presId="urn:microsoft.com/office/officeart/2005/8/layout/vList2"/>
    <dgm:cxn modelId="{D3A0054F-C2F7-434C-BE63-F3AD671ABF10}" type="presParOf" srcId="{1F5BB5D7-F299-4A3C-99C3-28CFF3FDEBFF}" destId="{D4B7D902-BC47-4510-9D09-E1CCF24AF418}" srcOrd="2" destOrd="0" presId="urn:microsoft.com/office/officeart/2005/8/layout/vList2"/>
    <dgm:cxn modelId="{C425F66C-6889-492F-97C6-CEB8B2C0A3FC}" type="presParOf" srcId="{1F5BB5D7-F299-4A3C-99C3-28CFF3FDEBFF}" destId="{9C845D18-B36A-4168-9119-5D278431B870}" srcOrd="3" destOrd="0" presId="urn:microsoft.com/office/officeart/2005/8/layout/vList2"/>
    <dgm:cxn modelId="{A762DE85-5516-4954-BB26-41CB463F98C9}" type="presParOf" srcId="{1F5BB5D7-F299-4A3C-99C3-28CFF3FDEBFF}" destId="{0F26C0FF-8760-470D-A676-9E8BAEE738D9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7C9F96-DABA-4BFA-AD69-B2D7C595A958}" type="doc">
      <dgm:prSet loTypeId="urn:microsoft.com/office/officeart/2005/8/layout/arrow5" loCatId="relationship" qsTypeId="urn:microsoft.com/office/officeart/2005/8/quickstyle/simple2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3BC217C7-A644-46E4-9F89-0B6D2D2F418C}">
      <dgm:prSet/>
      <dgm:spPr/>
      <dgm:t>
        <a:bodyPr/>
        <a:lstStyle/>
        <a:p>
          <a:r>
            <a:rPr lang="sr-Cyrl-RS"/>
            <a:t>Ћелија је основна и функционална јединица грађе свих живих бића.</a:t>
          </a:r>
          <a:endParaRPr lang="en-US"/>
        </a:p>
      </dgm:t>
    </dgm:pt>
    <dgm:pt modelId="{ACAB6C8D-7652-421B-BC79-3C745B6F51C0}" type="parTrans" cxnId="{7568ABBE-A870-4829-9562-0C03F123DFAA}">
      <dgm:prSet/>
      <dgm:spPr/>
      <dgm:t>
        <a:bodyPr/>
        <a:lstStyle/>
        <a:p>
          <a:endParaRPr lang="en-US"/>
        </a:p>
      </dgm:t>
    </dgm:pt>
    <dgm:pt modelId="{EAC3C8E0-C21A-4F6F-91DD-F1FFA0FCC1C6}" type="sibTrans" cxnId="{7568ABBE-A870-4829-9562-0C03F123DFAA}">
      <dgm:prSet/>
      <dgm:spPr/>
      <dgm:t>
        <a:bodyPr/>
        <a:lstStyle/>
        <a:p>
          <a:endParaRPr lang="en-US"/>
        </a:p>
      </dgm:t>
    </dgm:pt>
    <dgm:pt modelId="{49F2730C-765F-45EE-AEC7-9B033CEDA11D}">
      <dgm:prSet/>
      <dgm:spPr/>
      <dgm:t>
        <a:bodyPr/>
        <a:lstStyle/>
        <a:p>
          <a:r>
            <a:rPr lang="sr-Cyrl-RS" dirty="0"/>
            <a:t>Заједничко за све ћелије је да имају ћелијску мембрану, цитоплазму и наследни материјал.</a:t>
          </a:r>
          <a:endParaRPr lang="en-US" dirty="0"/>
        </a:p>
      </dgm:t>
    </dgm:pt>
    <dgm:pt modelId="{441AFFAD-519C-42D9-B8EF-42A8462FD5D8}" type="parTrans" cxnId="{38B94935-B784-4403-A96B-77BCB5EB8655}">
      <dgm:prSet/>
      <dgm:spPr/>
      <dgm:t>
        <a:bodyPr/>
        <a:lstStyle/>
        <a:p>
          <a:endParaRPr lang="en-US"/>
        </a:p>
      </dgm:t>
    </dgm:pt>
    <dgm:pt modelId="{2B45137F-1ECC-4EBA-9CAC-3E0A33B38518}" type="sibTrans" cxnId="{38B94935-B784-4403-A96B-77BCB5EB8655}">
      <dgm:prSet/>
      <dgm:spPr/>
      <dgm:t>
        <a:bodyPr/>
        <a:lstStyle/>
        <a:p>
          <a:endParaRPr lang="en-US"/>
        </a:p>
      </dgm:t>
    </dgm:pt>
    <dgm:pt modelId="{B7CA49B9-DB52-46EB-9AC1-C8D538AFF968}" type="pres">
      <dgm:prSet presAssocID="{267C9F96-DABA-4BFA-AD69-B2D7C595A95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F30A28-04C7-4ACE-B8F2-F5A794DA333B}" type="pres">
      <dgm:prSet presAssocID="{3BC217C7-A644-46E4-9F89-0B6D2D2F418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B5C36-DC7B-40F3-ABA1-5D330E1D9010}" type="pres">
      <dgm:prSet presAssocID="{49F2730C-765F-45EE-AEC7-9B033CEDA11D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B94935-B784-4403-A96B-77BCB5EB8655}" srcId="{267C9F96-DABA-4BFA-AD69-B2D7C595A958}" destId="{49F2730C-765F-45EE-AEC7-9B033CEDA11D}" srcOrd="1" destOrd="0" parTransId="{441AFFAD-519C-42D9-B8EF-42A8462FD5D8}" sibTransId="{2B45137F-1ECC-4EBA-9CAC-3E0A33B38518}"/>
    <dgm:cxn modelId="{7568ABBE-A870-4829-9562-0C03F123DFAA}" srcId="{267C9F96-DABA-4BFA-AD69-B2D7C595A958}" destId="{3BC217C7-A644-46E4-9F89-0B6D2D2F418C}" srcOrd="0" destOrd="0" parTransId="{ACAB6C8D-7652-421B-BC79-3C745B6F51C0}" sibTransId="{EAC3C8E0-C21A-4F6F-91DD-F1FFA0FCC1C6}"/>
    <dgm:cxn modelId="{0E13E160-87EE-43DF-B65F-01DCF018F248}" type="presOf" srcId="{267C9F96-DABA-4BFA-AD69-B2D7C595A958}" destId="{B7CA49B9-DB52-46EB-9AC1-C8D538AFF968}" srcOrd="0" destOrd="0" presId="urn:microsoft.com/office/officeart/2005/8/layout/arrow5"/>
    <dgm:cxn modelId="{1318E874-08F7-4F3E-9883-AD2A02AB6E55}" type="presOf" srcId="{49F2730C-765F-45EE-AEC7-9B033CEDA11D}" destId="{743B5C36-DC7B-40F3-ABA1-5D330E1D9010}" srcOrd="0" destOrd="0" presId="urn:microsoft.com/office/officeart/2005/8/layout/arrow5"/>
    <dgm:cxn modelId="{F94000DF-36AC-4E14-BCBD-F03117EA42C3}" type="presOf" srcId="{3BC217C7-A644-46E4-9F89-0B6D2D2F418C}" destId="{E8F30A28-04C7-4ACE-B8F2-F5A794DA333B}" srcOrd="0" destOrd="0" presId="urn:microsoft.com/office/officeart/2005/8/layout/arrow5"/>
    <dgm:cxn modelId="{6CDBCED3-09BF-4243-B10B-47283ECBEA39}" type="presParOf" srcId="{B7CA49B9-DB52-46EB-9AC1-C8D538AFF968}" destId="{E8F30A28-04C7-4ACE-B8F2-F5A794DA333B}" srcOrd="0" destOrd="0" presId="urn:microsoft.com/office/officeart/2005/8/layout/arrow5"/>
    <dgm:cxn modelId="{E4BCFD42-448B-437C-8E42-FD48220237A7}" type="presParOf" srcId="{B7CA49B9-DB52-46EB-9AC1-C8D538AFF968}" destId="{743B5C36-DC7B-40F3-ABA1-5D330E1D9010}" srcOrd="1" destOrd="0" presId="urn:microsoft.com/office/officeart/2005/8/layout/arrow5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E995C-D129-438F-9AAE-BC68EDBE8951}">
      <dsp:nvSpPr>
        <dsp:cNvPr id="0" name=""/>
        <dsp:cNvSpPr/>
      </dsp:nvSpPr>
      <dsp:spPr>
        <a:xfrm>
          <a:off x="0" y="197551"/>
          <a:ext cx="6575517" cy="19023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700" kern="1200"/>
            <a:t>Други природњаци су веровали да су све врсте настале заједно са светом или их је природа створила током времена.</a:t>
          </a:r>
          <a:endParaRPr lang="en-US" sz="2700" kern="1200"/>
        </a:p>
      </dsp:txBody>
      <dsp:txXfrm>
        <a:off x="92863" y="290414"/>
        <a:ext cx="6389791" cy="1716584"/>
      </dsp:txXfrm>
    </dsp:sp>
    <dsp:sp modelId="{D4B7D902-BC47-4510-9D09-E1CCF24AF418}">
      <dsp:nvSpPr>
        <dsp:cNvPr id="0" name=""/>
        <dsp:cNvSpPr/>
      </dsp:nvSpPr>
      <dsp:spPr>
        <a:xfrm>
          <a:off x="0" y="2177621"/>
          <a:ext cx="6575517" cy="190231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700" kern="1200"/>
            <a:t>Дарвин је уочио сличности и разлике живих бића које су се временом развијале и да оне имају заједничке претке.</a:t>
          </a:r>
          <a:endParaRPr lang="en-US" sz="2700" kern="1200"/>
        </a:p>
      </dsp:txBody>
      <dsp:txXfrm>
        <a:off x="92863" y="2270484"/>
        <a:ext cx="6389791" cy="1716584"/>
      </dsp:txXfrm>
    </dsp:sp>
    <dsp:sp modelId="{0F26C0FF-8760-470D-A676-9E8BAEE738D9}">
      <dsp:nvSpPr>
        <dsp:cNvPr id="0" name=""/>
        <dsp:cNvSpPr/>
      </dsp:nvSpPr>
      <dsp:spPr>
        <a:xfrm>
          <a:off x="0" y="4157692"/>
          <a:ext cx="6575517" cy="190231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700" kern="1200"/>
            <a:t>Процес природне селекције је за Дарвина подразумевао да су се врсте адаптирале на промене спољашње средине а оне које то нису успеле, изумирале су.</a:t>
          </a:r>
          <a:endParaRPr lang="en-US" sz="2700" kern="1200"/>
        </a:p>
      </dsp:txBody>
      <dsp:txXfrm>
        <a:off x="92863" y="4250555"/>
        <a:ext cx="6389791" cy="17165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30A28-04C7-4ACE-B8F2-F5A794DA333B}">
      <dsp:nvSpPr>
        <dsp:cNvPr id="0" name=""/>
        <dsp:cNvSpPr/>
      </dsp:nvSpPr>
      <dsp:spPr>
        <a:xfrm rot="16200000">
          <a:off x="1086" y="702522"/>
          <a:ext cx="2750667" cy="2750667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kern="1200"/>
            <a:t>Ћелија је основна и функционална јединица грађе свих живих бића.</a:t>
          </a:r>
          <a:endParaRPr lang="en-US" sz="1600" kern="1200"/>
        </a:p>
      </dsp:txBody>
      <dsp:txXfrm rot="5400000">
        <a:off x="1087" y="1390188"/>
        <a:ext cx="2269300" cy="1375333"/>
      </dsp:txXfrm>
    </dsp:sp>
    <dsp:sp modelId="{743B5C36-DC7B-40F3-ABA1-5D330E1D9010}">
      <dsp:nvSpPr>
        <dsp:cNvPr id="0" name=""/>
        <dsp:cNvSpPr/>
      </dsp:nvSpPr>
      <dsp:spPr>
        <a:xfrm rot="5400000">
          <a:off x="2955811" y="702522"/>
          <a:ext cx="2750667" cy="2750667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kern="1200"/>
            <a:t>Заједничко за све ћелије је да имају ћелијску мембрану, цитоплазму и наследни материјал.</a:t>
          </a:r>
          <a:endParaRPr lang="en-US" sz="1600" kern="1200"/>
        </a:p>
      </dsp:txBody>
      <dsp:txXfrm rot="-5400000">
        <a:off x="3437179" y="1390189"/>
        <a:ext cx="2269300" cy="1375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F22E0E-3117-4E53-951A-0687ED29F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6231FED-0352-43AB-8621-D971560A2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D24900-B600-443E-8A64-D0E41A31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8B34-E5BF-4B83-891D-4F859705D8C5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ABEA31-5321-4EFA-8407-0D3CB609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6288DB-DDD7-4881-8660-4177C2CED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5A89-B5A6-4C22-BEBF-FD2D1BD0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521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2E6EA8-E87E-46C4-BC09-59890125A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B205443-5F7F-42BE-83D9-B4151C60D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B752233-9EF5-45AD-B9E9-99ECD7CCD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8B34-E5BF-4B83-891D-4F859705D8C5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29CB82C-97E0-4ACA-A12A-60AEBD6B8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BD46F6-72F5-491C-BB55-6CD4E8DF7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5A89-B5A6-4C22-BEBF-FD2D1BD0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587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D031F68-09F8-4AE2-8CE8-E547332F3D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0F9E08B-DBB3-492C-B3CD-739332CCB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B84EDCD-329E-4833-B918-6C50C8C6B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8B34-E5BF-4B83-891D-4F859705D8C5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03811E-4906-48D6-AFBE-464D7DAA5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F077BF-AC4E-4B75-A06E-2DCC2934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5A89-B5A6-4C22-BEBF-FD2D1BD0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414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85F090-86FB-454F-A325-F64B10E61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FF1E3A-9F7F-4913-8A74-68DEE92FE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3CC17A-6182-4C02-9687-5E461F63C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8B34-E5BF-4B83-891D-4F859705D8C5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C13B1F-B168-4A24-95E4-EC7107CE6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1F7492-E4B0-4817-9B5E-A6C11DCB9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5A89-B5A6-4C22-BEBF-FD2D1BD0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4679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F3CEBE-5132-48B2-8F1C-DE723ED01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D5629D4-08A3-4CDD-A9DF-5234C9FD5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937373-7572-4746-8945-A3CD32ECA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8B34-E5BF-4B83-891D-4F859705D8C5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D70B6F-A70A-480A-887E-9CA4D8361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7CB1B3-8BBC-4402-9E0B-237D6049C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5A89-B5A6-4C22-BEBF-FD2D1BD0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600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FC4D1E-6894-4470-962F-0AAAFA021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9C523B-309A-48ED-98F6-FC282566D8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1EFFBBA-7BA2-4F4B-847F-B67DA8D1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77E3BE4-CE4C-4DB2-B5A0-9DAFDA9C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8B34-E5BF-4B83-891D-4F859705D8C5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C075BD3-A39A-41C6-9C6B-4966B297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3B9CE8D-5950-435F-955E-8064D575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5A89-B5A6-4C22-BEBF-FD2D1BD0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558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3034C1-484D-435D-80C5-CB3CD7DAC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B67D7D0-9AB9-4FE1-9832-342A5E283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2F16142-91ED-4834-A848-3DC4941BB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A240C9C-9C48-4565-AB22-894AAC96E8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F3E4B55-1681-4C85-85CB-85AEDFA865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86BE885-0182-4891-8231-0EE7CFB27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8B34-E5BF-4B83-891D-4F859705D8C5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93D62E9-7170-4187-93B0-4236676D3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6C2FC0A-8672-4E61-BB5E-19FE5BA71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5A89-B5A6-4C22-BEBF-FD2D1BD0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138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8EC6A5-AE7A-466B-AAD3-3FA629E4E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A22B233-20F1-4015-ABBA-AC7065D8B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8B34-E5BF-4B83-891D-4F859705D8C5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148B76F-91F5-4CC9-83E5-9A0EA657E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14F7407-1D37-48D6-8879-26571AC64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5A89-B5A6-4C22-BEBF-FD2D1BD0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402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A821708-3F8B-4ADB-9E9D-60DF6E36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8B34-E5BF-4B83-891D-4F859705D8C5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92B2454-736C-4292-A71A-A8432DAF3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B0A4B86-C14B-49BA-9891-E2295DE9C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5A89-B5A6-4C22-BEBF-FD2D1BD0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0262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FBCD47-0400-4243-8468-0D4D4F1EB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7A45F4-5D86-4DFA-BC6D-832F05DB8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D5B95A9-E10C-404B-9D6B-46EEE4A89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2E0E2F0-9ACA-4286-BC36-100885B8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8B34-E5BF-4B83-891D-4F859705D8C5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F29C8EE-0BBB-4BCE-AB43-A1731FFBF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F136DD-9CDB-4543-AE4D-EC31CDE87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5A89-B5A6-4C22-BEBF-FD2D1BD0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119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02145C-4927-4303-8AA7-CFFED7A1E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CFC6E51-B903-4786-8BB9-91AF85D47F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1C934A2-E2B4-4586-BCE0-A5612CFB0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34043C2-2298-4946-B417-B9849D116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8B34-E5BF-4B83-891D-4F859705D8C5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4C304DD-9002-431E-9503-D208755DB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4CC98C7-3127-46EC-86E5-640209B4B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5A89-B5A6-4C22-BEBF-FD2D1BD0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5567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455326F-3E8E-4AAA-B0B8-7BB79BE98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4A8552E-0517-4CE5-B005-405214DFA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5914D1-A9FF-4932-BACD-3AF73BE6E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58B34-E5BF-4B83-891D-4F859705D8C5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9CA305-A28A-45BE-A80A-D18C4C90D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C29F00-1518-4ACB-979C-3F602C3AB1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55A89-B5A6-4C22-BEBF-FD2D1BD0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494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4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5.png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2415DD6-5213-4CCF-9790-62F47A2424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999" b="-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4125FD-3AC5-47DF-ACF5-2AE3079DD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676" y="368135"/>
            <a:ext cx="4999512" cy="1246909"/>
          </a:xfrm>
        </p:spPr>
        <p:txBody>
          <a:bodyPr>
            <a:noAutofit/>
          </a:bodyPr>
          <a:lstStyle/>
          <a:p>
            <a:r>
              <a:rPr lang="sr-Cyrl-RS" sz="4800" dirty="0" smtClean="0">
                <a:solidFill>
                  <a:srgbClr val="FFFFFF"/>
                </a:solidFill>
              </a:rPr>
              <a:t>Докази еволуције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1ACF8B-4838-43FB-8FDD-4FB6ED61D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sr-Cyrl-RS" sz="1800" dirty="0">
                <a:solidFill>
                  <a:schemeClr val="bg1"/>
                </a:solidFill>
              </a:rPr>
              <a:t>Живи свет се мењао током више </a:t>
            </a:r>
            <a:r>
              <a:rPr lang="sr-Cyrl-RS" sz="1800" dirty="0" smtClean="0">
                <a:solidFill>
                  <a:schemeClr val="bg1"/>
                </a:solidFill>
              </a:rPr>
              <a:t>од 3,5 милијарди </a:t>
            </a:r>
            <a:r>
              <a:rPr lang="sr-Cyrl-RS" sz="1800" dirty="0">
                <a:solidFill>
                  <a:schemeClr val="bg1"/>
                </a:solidFill>
              </a:rPr>
              <a:t>година.</a:t>
            </a:r>
          </a:p>
          <a:p>
            <a:r>
              <a:rPr lang="sr-Cyrl-RS" sz="1800" dirty="0">
                <a:solidFill>
                  <a:schemeClr val="bg1"/>
                </a:solidFill>
              </a:rPr>
              <a:t>Прве ћелије су настале у </a:t>
            </a:r>
            <a:r>
              <a:rPr lang="sr-Cyrl-RS" sz="1800" dirty="0" smtClean="0">
                <a:solidFill>
                  <a:schemeClr val="bg1"/>
                </a:solidFill>
              </a:rPr>
              <a:t>праокеану.</a:t>
            </a:r>
            <a:endParaRPr lang="sr-Cyrl-RS" sz="1800" dirty="0">
              <a:solidFill>
                <a:schemeClr val="bg1"/>
              </a:solidFill>
            </a:endParaRPr>
          </a:p>
          <a:p>
            <a:r>
              <a:rPr lang="sr-Cyrl-RS" sz="1800" dirty="0">
                <a:solidFill>
                  <a:schemeClr val="bg1"/>
                </a:solidFill>
              </a:rPr>
              <a:t>Гени су се преносили на потомство, а под утицајем услова спољашње средине настајале су промењене и нове врсте.</a:t>
            </a:r>
          </a:p>
        </p:txBody>
      </p:sp>
    </p:spTree>
    <p:extLst>
      <p:ext uri="{BB962C8B-B14F-4D97-AF65-F5344CB8AC3E}">
        <p14:creationId xmlns="" xmlns:p14="http://schemas.microsoft.com/office/powerpoint/2010/main" val="214188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0D716D-28E6-4B93-B462-7035D7992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sr-Cyrl-RS" sz="3700" dirty="0">
                <a:solidFill>
                  <a:schemeClr val="accent2">
                    <a:lumMod val="75000"/>
                  </a:schemeClr>
                </a:solidFill>
              </a:rPr>
              <a:t>Упоређивање грађе </a:t>
            </a:r>
            <a:r>
              <a:rPr lang="sr-Cyrl-RS" sz="3700" dirty="0" smtClean="0">
                <a:solidFill>
                  <a:schemeClr val="accent2">
                    <a:lumMod val="75000"/>
                  </a:schemeClr>
                </a:solidFill>
              </a:rPr>
              <a:t>организама</a:t>
            </a:r>
            <a:endParaRPr lang="en-US" sz="3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21645C0-0B2B-4748-9DE1-C6E11EF0E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 fontScale="92500" lnSpcReduction="10000"/>
          </a:bodyPr>
          <a:lstStyle/>
          <a:p>
            <a:r>
              <a:rPr lang="sr-Cyrl-RS" sz="1900" dirty="0" smtClean="0">
                <a:solidFill>
                  <a:schemeClr val="accent2">
                    <a:lumMod val="75000"/>
                  </a:schemeClr>
                </a:solidFill>
              </a:rPr>
              <a:t>Фосили организама који потичу из различитих периода развоја Земље и указују на промене које су се дешавале у оквиру дате групе су </a:t>
            </a:r>
            <a:r>
              <a:rPr lang="sr-Cyrl-RS" sz="1900" b="1" dirty="0">
                <a:solidFill>
                  <a:schemeClr val="accent2">
                    <a:lumMod val="75000"/>
                  </a:schemeClr>
                </a:solidFill>
              </a:rPr>
              <a:t>еволутивни низови</a:t>
            </a:r>
            <a:r>
              <a:rPr lang="sr-Cyrl-RS" sz="19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sr-Cyrl-RS" sz="1900" dirty="0">
                <a:solidFill>
                  <a:schemeClr val="accent2">
                    <a:lumMod val="75000"/>
                  </a:schemeClr>
                </a:solidFill>
              </a:rPr>
              <a:t>Захваљујући њима, тако се лакше прате промене неког органа или групе организама</a:t>
            </a:r>
            <a:r>
              <a:rPr lang="sr-Cyrl-RS" sz="1900" dirty="0" smtClean="0">
                <a:solidFill>
                  <a:schemeClr val="accent2">
                    <a:lumMod val="75000"/>
                  </a:schemeClr>
                </a:solidFill>
              </a:rPr>
              <a:t>. (еволутивни низ слона, коња..)</a:t>
            </a:r>
            <a:endParaRPr lang="sr-Cyrl-RS" sz="19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sr-Cyrl-RS" sz="1900" dirty="0">
                <a:solidFill>
                  <a:schemeClr val="accent2">
                    <a:lumMod val="75000"/>
                  </a:schemeClr>
                </a:solidFill>
              </a:rPr>
              <a:t>Сличности грађе скелета данашњих врста живих бића могу такође да </a:t>
            </a:r>
            <a:r>
              <a:rPr lang="sr-Cyrl-RS" sz="1900" dirty="0" smtClean="0">
                <a:solidFill>
                  <a:schemeClr val="accent2">
                    <a:lumMod val="75000"/>
                  </a:schemeClr>
                </a:solidFill>
              </a:rPr>
              <a:t>указују </a:t>
            </a:r>
            <a:r>
              <a:rPr lang="sr-Cyrl-RS" sz="1900" dirty="0">
                <a:solidFill>
                  <a:schemeClr val="accent2">
                    <a:lumMod val="75000"/>
                  </a:schemeClr>
                </a:solidFill>
              </a:rPr>
              <a:t>на њихово заједничко порекло.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E39A796-BE83-48B1-B33F-35C4A32AAB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="" xmlns:a16="http://schemas.microsoft.com/office/drawing/2014/main" id="{72F84B47-E267-4194-8194-831DB7B55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8092623-E88F-4467-A2FD-A09D313D6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228" y="0"/>
            <a:ext cx="6623842" cy="3277590"/>
          </a:xfrm>
          <a:prstGeom prst="rect">
            <a:avLst/>
          </a:prstGeom>
          <a:effectLst/>
        </p:spPr>
      </p:pic>
      <p:pic>
        <p:nvPicPr>
          <p:cNvPr id="7" name="Picture 6" descr="Divergent vs Convergent Evolution: Definitions, Differences &amp;amp; Example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2639" y="3301340"/>
            <a:ext cx="6614555" cy="30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26486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hat is convergent evolution? May we include a fossil to describe  convergent evolution? | Socratic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265" y="332509"/>
            <a:ext cx="11245932" cy="598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F9B822F-893E-44C8-963C-64F50ACECB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EBF87945-A001-489F-9D9B-7D9435F0B9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81E933-2F09-427B-A204-A74EFAEA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sr-Cyrl-RS">
                <a:solidFill>
                  <a:schemeClr val="bg1"/>
                </a:solidFill>
              </a:rPr>
              <a:t>Проучавање заметка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 descr="Circle&#10;&#10;Description automatically generated with medium confidence">
            <a:extLst>
              <a:ext uri="{FF2B5EF4-FFF2-40B4-BE49-F238E27FC236}">
                <a16:creationId xmlns="" xmlns:a16="http://schemas.microsoft.com/office/drawing/2014/main" id="{18ADA6C6-DBEF-4B63-8002-42930B4562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" r="1" b="1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567DB7-021E-413B-82CF-ABE378E20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r>
              <a:rPr lang="sr-Cyrl-RS" sz="1700" dirty="0">
                <a:solidFill>
                  <a:schemeClr val="accent2">
                    <a:lumMod val="75000"/>
                  </a:schemeClr>
                </a:solidFill>
              </a:rPr>
              <a:t>Проучавањем заметка уочавају се сличности у развићу живих бића што такође </a:t>
            </a:r>
            <a:r>
              <a:rPr lang="sr-Cyrl-RS" sz="1700" dirty="0" smtClean="0">
                <a:solidFill>
                  <a:schemeClr val="accent2">
                    <a:lumMod val="75000"/>
                  </a:schemeClr>
                </a:solidFill>
              </a:rPr>
              <a:t>указује на њихово заједничко порекло. </a:t>
            </a:r>
            <a:endParaRPr lang="sr-Cyrl-RS" sz="17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sr-Cyrl-RS" sz="1700" dirty="0">
                <a:solidFill>
                  <a:schemeClr val="accent2">
                    <a:lumMod val="75000"/>
                  </a:schemeClr>
                </a:solidFill>
              </a:rPr>
              <a:t>Ембриони риба, гмизаваца, птица, </a:t>
            </a:r>
            <a:r>
              <a:rPr lang="sr-Cyrl-RS" sz="1700" dirty="0" smtClean="0">
                <a:solidFill>
                  <a:schemeClr val="accent2">
                    <a:lumMod val="75000"/>
                  </a:schemeClr>
                </a:solidFill>
              </a:rPr>
              <a:t>сисара </a:t>
            </a:r>
            <a:r>
              <a:rPr lang="sr-Cyrl-RS" sz="1700" dirty="0">
                <a:solidFill>
                  <a:schemeClr val="accent2">
                    <a:lumMod val="75000"/>
                  </a:schemeClr>
                </a:solidFill>
              </a:rPr>
              <a:t>су веома слични у почетним фазама развића, а разлике се уочавају тек касније.</a:t>
            </a:r>
          </a:p>
          <a:p>
            <a:r>
              <a:rPr lang="sr-Cyrl-RS" sz="1700" dirty="0">
                <a:solidFill>
                  <a:schemeClr val="accent2">
                    <a:lumMod val="75000"/>
                  </a:schemeClr>
                </a:solidFill>
              </a:rPr>
              <a:t>Те сличности указују на заједничко порекло, а разлике да је свака врста јединствена и да је настала као резултат </a:t>
            </a:r>
            <a:r>
              <a:rPr lang="sr-Cyrl-RS" sz="1700" dirty="0" smtClean="0">
                <a:solidFill>
                  <a:schemeClr val="accent2">
                    <a:lumMod val="75000"/>
                  </a:schemeClr>
                </a:solidFill>
              </a:rPr>
              <a:t>еволуције и прилагођавања </a:t>
            </a:r>
            <a:r>
              <a:rPr lang="sr-Cyrl-RS" sz="1700" dirty="0">
                <a:solidFill>
                  <a:schemeClr val="accent2">
                    <a:lumMod val="75000"/>
                  </a:schemeClr>
                </a:solidFill>
              </a:rPr>
              <a:t>условима средине.</a:t>
            </a:r>
          </a:p>
        </p:txBody>
      </p:sp>
    </p:spTree>
    <p:extLst>
      <p:ext uri="{BB962C8B-B14F-4D97-AF65-F5344CB8AC3E}">
        <p14:creationId xmlns="" xmlns:p14="http://schemas.microsoft.com/office/powerpoint/2010/main" val="456658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C991AD47-9C99-472F-BDAA-21B183F33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1"/>
            <a:ext cx="12192001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15">
            <a:extLst>
              <a:ext uri="{FF2B5EF4-FFF2-40B4-BE49-F238E27FC236}">
                <a16:creationId xmlns="" xmlns:a16="http://schemas.microsoft.com/office/drawing/2014/main" id="{9E706731-3860-4E73-9335-A870F6741F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742603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 11">
            <a:extLst>
              <a:ext uri="{FF2B5EF4-FFF2-40B4-BE49-F238E27FC236}">
                <a16:creationId xmlns="" xmlns:a16="http://schemas.microsoft.com/office/drawing/2014/main" id="{CD2ED21F-DC95-4AD1-8327-D561F5FCA3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DAE6AF-1627-4B18-8862-BC5501E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91125" cy="1325563"/>
          </a:xfrm>
        </p:spPr>
        <p:txBody>
          <a:bodyPr>
            <a:normAutofit/>
          </a:bodyPr>
          <a:lstStyle/>
          <a:p>
            <a:r>
              <a:rPr lang="sr-Cyrl-RS" dirty="0" smtClean="0"/>
              <a:t>Јединствена грађа </a:t>
            </a:r>
            <a:r>
              <a:rPr lang="sr-Cyrl-RS" dirty="0"/>
              <a:t>ћелије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4B71316-0636-4305-81EB-A86CD5C2F96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6910" y="321732"/>
            <a:ext cx="3220343" cy="18114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E86C2FF-1075-4291-9AD9-715AB42EC5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6238" r="13171"/>
          <a:stretch/>
        </p:blipFill>
        <p:spPr>
          <a:xfrm>
            <a:off x="9184761" y="2426124"/>
            <a:ext cx="2273270" cy="18114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E0D1054-2071-4B16-86D9-9113168C5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3574" y="4713173"/>
            <a:ext cx="2316691" cy="1489301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8DF70C73-4427-45D8-8225-9031DB4EB1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82759940"/>
              </p:ext>
            </p:extLst>
          </p:nvPr>
        </p:nvGraphicFramePr>
        <p:xfrm>
          <a:off x="838200" y="2021249"/>
          <a:ext cx="5707565" cy="4155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2518452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fish&#10;&#10;Description automatically generated with low confidence">
            <a:extLst>
              <a:ext uri="{FF2B5EF4-FFF2-40B4-BE49-F238E27FC236}">
                <a16:creationId xmlns="" xmlns:a16="http://schemas.microsoft.com/office/drawing/2014/main" id="{D2584CAC-DBD9-48D2-BF2A-C275AD1ED0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6" r="-1" b="6373"/>
          <a:stretch/>
        </p:blipFill>
        <p:spPr>
          <a:xfrm>
            <a:off x="0" y="10"/>
            <a:ext cx="12188932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5E8D2E83-FB3A-40E7-A9E5-7AB389D612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4E7B3C-E693-4643-ABA8-0231A9763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sr-Cyrl-RS" sz="3600" dirty="0"/>
              <a:t>Проучавање наследног материјала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55C804-395F-4765-899F-CC48492EB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r>
              <a:rPr lang="sr-Cyrl-RS" sz="1800" dirty="0"/>
              <a:t>Ово је најпоузданији доказ сродности или удаљености врста.</a:t>
            </a:r>
          </a:p>
          <a:p>
            <a:r>
              <a:rPr lang="sr-Cyrl-RS" sz="1800" dirty="0"/>
              <a:t>На основу анализе наследног материјала за свако живо биће се може закључити да ли је са неким сродно или не.</a:t>
            </a:r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2133508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6D759B-F930-4948-B863-35BAA973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05" y="1"/>
            <a:ext cx="5557651" cy="4370118"/>
          </a:xfrm>
        </p:spPr>
        <p:txBody>
          <a:bodyPr>
            <a:normAutofit/>
          </a:bodyPr>
          <a:lstStyle/>
          <a:p>
            <a:r>
              <a:rPr lang="sr-Cyrl-RS" sz="1800" dirty="0">
                <a:solidFill>
                  <a:schemeClr val="accent2">
                    <a:lumMod val="50000"/>
                  </a:schemeClr>
                </a:solidFill>
              </a:rPr>
              <a:t>Процес постепених и дуготрајних промена особина живих бића током времена се назива </a:t>
            </a:r>
            <a:r>
              <a:rPr lang="sr-Cyrl-RS" sz="1800" b="1" dirty="0">
                <a:solidFill>
                  <a:schemeClr val="accent2">
                    <a:lumMod val="50000"/>
                  </a:schemeClr>
                </a:solidFill>
              </a:rPr>
              <a:t>еволуција</a:t>
            </a:r>
            <a:r>
              <a:rPr lang="sr-Cyrl-RS" sz="18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sr-Cyrl-RS" sz="1800" dirty="0">
                <a:solidFill>
                  <a:schemeClr val="accent2">
                    <a:lumMod val="50000"/>
                  </a:schemeClr>
                </a:solidFill>
              </a:rPr>
              <a:t>Чарлс </a:t>
            </a:r>
            <a:r>
              <a:rPr lang="sr-Cyrl-RS" sz="1800" dirty="0" smtClean="0">
                <a:solidFill>
                  <a:schemeClr val="accent2">
                    <a:lumMod val="50000"/>
                  </a:schemeClr>
                </a:solidFill>
              </a:rPr>
              <a:t>Дарвин </a:t>
            </a:r>
            <a:r>
              <a:rPr lang="sr-Cyrl-RS" sz="1800" dirty="0">
                <a:solidFill>
                  <a:schemeClr val="accent2">
                    <a:lumMod val="50000"/>
                  </a:schemeClr>
                </a:solidFill>
              </a:rPr>
              <a:t>је </a:t>
            </a:r>
            <a:r>
              <a:rPr lang="sr-Cyrl-RS" sz="1800" dirty="0" smtClean="0">
                <a:solidFill>
                  <a:schemeClr val="accent2">
                    <a:lumMod val="50000"/>
                  </a:schemeClr>
                </a:solidFill>
              </a:rPr>
              <a:t>творац теорије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Cyrl-RS" sz="1800" dirty="0" smtClean="0">
                <a:solidFill>
                  <a:schemeClr val="accent2">
                    <a:lumMod val="50000"/>
                  </a:schemeClr>
                </a:solidFill>
              </a:rPr>
              <a:t>еволуције.</a:t>
            </a:r>
            <a:endParaRPr lang="sr-Cyrl-RS" sz="1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sr-Cyrl-RS" sz="1800" dirty="0">
                <a:solidFill>
                  <a:schemeClr val="accent2">
                    <a:lumMod val="50000"/>
                  </a:schemeClr>
                </a:solidFill>
              </a:rPr>
              <a:t>Дарвинова теорија еволуције је основа свих савремених и каснијих учења о еволуцији живог света.</a:t>
            </a:r>
          </a:p>
          <a:p>
            <a:r>
              <a:rPr lang="sr-Cyrl-RS" sz="1800" dirty="0">
                <a:solidFill>
                  <a:schemeClr val="accent2">
                    <a:lumMod val="50000"/>
                  </a:schemeClr>
                </a:solidFill>
              </a:rPr>
              <a:t>Чарлс Дарвин је британски научник који је 1859. године објавио дело „Порекло врста“.</a:t>
            </a:r>
          </a:p>
          <a:p>
            <a:r>
              <a:rPr lang="sr-Cyrl-RS" sz="1800" dirty="0">
                <a:solidFill>
                  <a:schemeClr val="accent2">
                    <a:lumMod val="50000"/>
                  </a:schemeClr>
                </a:solidFill>
              </a:rPr>
              <a:t>Када је завршио студије теологије са групом природњака се укрцао на брод </a:t>
            </a:r>
            <a:r>
              <a:rPr lang="sr-Cyrl-RS" sz="1800" dirty="0" smtClean="0">
                <a:solidFill>
                  <a:schemeClr val="accent2">
                    <a:lumMod val="50000"/>
                  </a:schemeClr>
                </a:solidFill>
              </a:rPr>
              <a:t>“Бигл” </a:t>
            </a:r>
            <a:r>
              <a:rPr lang="sr-Cyrl-RS" sz="1800" dirty="0">
                <a:solidFill>
                  <a:schemeClr val="accent2">
                    <a:lumMod val="50000"/>
                  </a:schemeClr>
                </a:solidFill>
              </a:rPr>
              <a:t>и отпочео своје научно путовање.</a:t>
            </a:r>
          </a:p>
          <a:p>
            <a:r>
              <a:rPr lang="sr-Cyrl-RS" sz="1800" dirty="0">
                <a:solidFill>
                  <a:schemeClr val="accent2">
                    <a:lumMod val="50000"/>
                  </a:schemeClr>
                </a:solidFill>
              </a:rPr>
              <a:t>Сакупљао је узорке птица, биљака, фосила...</a:t>
            </a:r>
          </a:p>
          <a:p>
            <a:r>
              <a:rPr lang="sr-Cyrl-RS" sz="1800" dirty="0">
                <a:solidFill>
                  <a:schemeClr val="accent2">
                    <a:lumMod val="50000"/>
                  </a:schemeClr>
                </a:solidFill>
              </a:rPr>
              <a:t>То је имало велики утицај на Дарвинов поглед на свет о пореклу живих бића.</a:t>
            </a: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7640348-6A00-4E8B-8127-388D061D2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2631"/>
          <a:stretch/>
        </p:blipFill>
        <p:spPr>
          <a:xfrm>
            <a:off x="5533901" y="0"/>
            <a:ext cx="6658099" cy="6858000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2290" name="AutoShape 2" descr="Jedan od najpoznatijih brodova u istoriji - H.M.S. Beag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Jedan od najpoznatijih brodova u istoriji - H.M.S. Beag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AutoShape 6" descr="Jedan od najpoznatijih brodova u istoriji - H.M.S. Beag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6" name="AutoShape 8" descr="Jedan od najpoznatijih brodova u istoriji - H.M.S. Beag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Jedan od najpoznatijih brodova u istoriji - H.M.S. Beagl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4269179"/>
            <a:ext cx="3170712" cy="258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74447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="" xmlns:a16="http://schemas.microsoft.com/office/drawing/2014/main" id="{7FEAE179-C525-48F3-AD47-0E9E2B6F2E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95C8260E-968F-44E8-A823-ABB4313119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2C1BBA94-3F40-40AA-8BB9-E69E25E537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B103DEED-2946-42F0-A595-08AF08B1C7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0478"/>
          <a:stretch/>
        </p:blipFill>
        <p:spPr>
          <a:xfrm>
            <a:off x="959205" y="364142"/>
            <a:ext cx="10369645" cy="386799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FE43805F-24A6-46A4-B19B-54F2834735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1">
            <a:extLst>
              <a:ext uri="{FF2B5EF4-FFF2-40B4-BE49-F238E27FC236}">
                <a16:creationId xmlns="" xmlns:a16="http://schemas.microsoft.com/office/drawing/2014/main" id="{0C6BFFCB-E850-40C4-B0FE-8BDB55BE2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19" y="4883544"/>
            <a:ext cx="6586915" cy="1556907"/>
          </a:xfrm>
        </p:spPr>
        <p:txBody>
          <a:bodyPr anchor="ctr">
            <a:normAutofit/>
          </a:bodyPr>
          <a:lstStyle/>
          <a:p>
            <a:r>
              <a:rPr lang="sr-Cyrl-RS" sz="1800" dirty="0">
                <a:solidFill>
                  <a:schemeClr val="accent2">
                    <a:lumMod val="75000"/>
                  </a:schemeClr>
                </a:solidFill>
              </a:rPr>
              <a:t>Дарвин је уочио да зебе имају различит кљун зато што једу различиту </a:t>
            </a:r>
            <a:r>
              <a:rPr lang="sr-Cyrl-RS" sz="1800" dirty="0" smtClean="0">
                <a:solidFill>
                  <a:schemeClr val="accent2">
                    <a:lumMod val="75000"/>
                  </a:schemeClr>
                </a:solidFill>
              </a:rPr>
              <a:t>храну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sr-Cyrl-R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r-Cyrl-RS" sz="1800" dirty="0">
                <a:solidFill>
                  <a:schemeClr val="accent2">
                    <a:lumMod val="75000"/>
                  </a:schemeClr>
                </a:solidFill>
              </a:rPr>
              <a:t>а све имају заједничког претка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8" descr="RTS :: Četrdeset godina evolucije na Galapagosu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639" y="4239492"/>
            <a:ext cx="4116531" cy="243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074810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Fill">
            <a:extLst>
              <a:ext uri="{FF2B5EF4-FFF2-40B4-BE49-F238E27FC236}">
                <a16:creationId xmlns="" xmlns:a16="http://schemas.microsoft.com/office/drawing/2014/main" id="{3C915414-2809-4735-A560-0D5FE66700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-3382"/>
            <a:ext cx="12188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id">
            <a:extLst>
              <a:ext uri="{FF2B5EF4-FFF2-40B4-BE49-F238E27FC236}">
                <a16:creationId xmlns="" xmlns:a16="http://schemas.microsoft.com/office/drawing/2014/main" id="{24413201-85BF-4680-A7D4-10CDBD0356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038471" cy="6858000"/>
            <a:chOff x="0" y="-12406"/>
            <a:chExt cx="12038471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1F819D8C-C8E5-4336-9882-79FBF655518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7D732480-09E4-401A-B2D9-E6C662FBCA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719781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7D8355C-E417-4D36-91FF-2CC1E1FE9F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0" y="672683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6ADF7267-EAAE-43CE-ACEF-608328FB17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0" y="-25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54C901E2-0CDB-4316-B262-3B9E68F335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0" y="17294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D8F6D31A-084C-4F10-9A8F-A9645DFB71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0" y="16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E38E09F0-F130-45B5-B0AF-7EF3F0172A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0" y="684395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569330E2-17DA-4F0D-B377-6E4499C79A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0" y="51312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A3192707-5744-4C77-8CD6-D682F90800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0" y="12089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E367A44A-5DD0-43B5-B6DB-1CA3BC5AF0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0" y="3422784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280809D1-164B-4A0C-84BB-2AC46F3BDE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0" y="18321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E379EC94-3698-4695-8CE7-61DBDF5EE6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0" y="3538773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8755B95C-6A71-4D4F-8F48-B21F893E6F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0" y="524004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6099C53A-E394-462E-BF63-1639A8E283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828837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9AC427FF-C3BE-45A0-9FB1-A6A4C8C4CD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439563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2B15D91A-BF52-4704-8F6B-A7C4746181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59344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1D9241FD-0E0D-409B-A2AF-8F06ACB757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879125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F8B3D884-11F6-4FF3-82C2-1C2311451C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59890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A15AB342-981A-44B4-846D-B0B2394ACF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038471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872C80E7-0A00-4063-BEE2-6B6B446A4A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318688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CDDFAF9B-F940-4E8C-905E-31851E6E71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54926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DE75405B-4987-4ED0-838B-B550E11C50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272269" y="1609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2D23C412-06C7-4364-B5C1-6492A9D36B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990113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3E558B2C-BA31-4EF6-AA51-34C38C4FAC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71578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49BF6B7B-33CA-48B1-A1DC-E4917FB89D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435730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B91E8E40-9C42-4E16-980F-D9B38872F3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429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6B7E3690-D803-4CC7-BA93-B51ACF040F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417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F19955-97CE-45CB-B2A6-2F817508B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987225" y="2148512"/>
            <a:ext cx="5513832" cy="3118759"/>
          </a:xfrm>
        </p:spPr>
        <p:txBody>
          <a:bodyPr anchor="t">
            <a:normAutofit/>
          </a:bodyPr>
          <a:lstStyle/>
          <a:p>
            <a:endParaRPr lang="en-US" sz="4800" dirty="0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AC616AAA-C7F7-4B2F-89AA-FCAEE279CC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01063" y="-12406"/>
            <a:ext cx="6865261" cy="67534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0CEF9539-B200-45EE-A293-A5CFA7D311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3637129" y="178917"/>
            <a:ext cx="6791892" cy="0"/>
          </a:xfrm>
          <a:prstGeom prst="line">
            <a:avLst/>
          </a:prstGeom>
          <a:ln w="50800" cap="sq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olor">
            <a:extLst>
              <a:ext uri="{FF2B5EF4-FFF2-40B4-BE49-F238E27FC236}">
                <a16:creationId xmlns="" xmlns:a16="http://schemas.microsoft.com/office/drawing/2014/main" id="{D665D759-2DF8-4D47-8386-4BA28901A7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347704" y="147451"/>
            <a:ext cx="685800" cy="6586489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F4A0818E-376C-4FDD-93C2-AA3382B4BD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41917245"/>
              </p:ext>
            </p:extLst>
          </p:nvPr>
        </p:nvGraphicFramePr>
        <p:xfrm>
          <a:off x="3746428" y="364570"/>
          <a:ext cx="6575517" cy="6257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9" name="Picture 38" descr="spagosmail: Iz životinjskog svijeta: Borba za opstanak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54379"/>
            <a:ext cx="3740727" cy="654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Borba za opstanak: Nilski konji u krvavoj bici za teritoriju | Životinje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7978239" y="2495800"/>
            <a:ext cx="6543303" cy="188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61048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>
            <a:extLst>
              <a:ext uri="{FF2B5EF4-FFF2-40B4-BE49-F238E27FC236}">
                <a16:creationId xmlns="" xmlns:a16="http://schemas.microsoft.com/office/drawing/2014/main" id="{A3BAF07C-C39E-42EB-BB22-8D46691D97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8E9CF54-0466-4261-9E62-0249E60E18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33E32106-E8B1-4F76-9EE6-58537738A3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C32C2C46-A045-44FB-8A74-5EBD650C27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="" xmlns:a16="http://schemas.microsoft.com/office/drawing/2014/main" id="{6A76F79C-6683-4940-BCF7-4BCCCEE406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="" xmlns:a16="http://schemas.microsoft.com/office/drawing/2014/main" id="{FF4675A3-6D07-4B1F-9BFC-AEBEA1AD06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="" xmlns:a16="http://schemas.microsoft.com/office/drawing/2014/main" id="{765E127A-B6B7-4B1D-B7BD-6C8C969D29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="" xmlns:a16="http://schemas.microsoft.com/office/drawing/2014/main" id="{3BCA9D9E-C72C-4751-BFA9-10B85CACE3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="" xmlns:a16="http://schemas.microsoft.com/office/drawing/2014/main" id="{080C708C-69BF-441B-AB75-C98160ED06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="" xmlns:a16="http://schemas.microsoft.com/office/drawing/2014/main" id="{3E79964E-F8F1-4763-8892-7BC3DAE306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="" xmlns:a16="http://schemas.microsoft.com/office/drawing/2014/main" id="{FE09592A-FCC9-4AE5-BA0B-730C6F3BBE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="" xmlns:a16="http://schemas.microsoft.com/office/drawing/2014/main" id="{96448994-820C-4BC1-ABF3-4579C6F99A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="" xmlns:a16="http://schemas.microsoft.com/office/drawing/2014/main" id="{9BB0D192-565A-42B9-B292-CC032D71A6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="" xmlns:a16="http://schemas.microsoft.com/office/drawing/2014/main" id="{6D1CA09C-5F40-4E92-A7E9-D1FCEE512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="" xmlns:a16="http://schemas.microsoft.com/office/drawing/2014/main" id="{379F5AA5-2E14-4880-A5A6-07AEF2AD89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="" xmlns:a16="http://schemas.microsoft.com/office/drawing/2014/main" id="{EF14BD32-D239-4DA3-98B3-7752073657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="" xmlns:a16="http://schemas.microsoft.com/office/drawing/2014/main" id="{CF07B250-E5E4-4624-9BD7-8D513A67B7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="" xmlns:a16="http://schemas.microsoft.com/office/drawing/2014/main" id="{BCC5D120-7C8C-4290-865C-4EE6E4F245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="" xmlns:a16="http://schemas.microsoft.com/office/drawing/2014/main" id="{C24688C6-CAE5-4EF2-B2BA-A138DA0A24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="" xmlns:a16="http://schemas.microsoft.com/office/drawing/2014/main" id="{6BD31099-7C13-4901-A04F-632B1CD846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="" xmlns:a16="http://schemas.microsoft.com/office/drawing/2014/main" id="{679F5FF7-82B2-4033-8FBE-63170C9378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DE40332-0986-4E82-AF00-BBF3F37B67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66" b="30447"/>
          <a:stretch/>
        </p:blipFill>
        <p:spPr>
          <a:xfrm>
            <a:off x="20" y="2872"/>
            <a:ext cx="12191980" cy="4595954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234B60-D611-4A77-BACB-1A446DD8F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6706" y="4767660"/>
            <a:ext cx="5173613" cy="1930023"/>
          </a:xfrm>
        </p:spPr>
        <p:txBody>
          <a:bodyPr anchor="ctr">
            <a:normAutofit lnSpcReduction="10000"/>
          </a:bodyPr>
          <a:lstStyle/>
          <a:p>
            <a:r>
              <a:rPr lang="sr-Cyrl-R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Промене на живим бићима се прате</a:t>
            </a:r>
          </a:p>
          <a:p>
            <a:pPr lvl="1"/>
            <a:r>
              <a:rPr lang="sr-Cyrl-R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Проучавањем фосила</a:t>
            </a:r>
          </a:p>
          <a:p>
            <a:pPr lvl="1"/>
            <a:r>
              <a:rPr lang="sr-Cyrl-R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Упоређивањем грађе организма</a:t>
            </a:r>
          </a:p>
          <a:p>
            <a:pPr lvl="1"/>
            <a:r>
              <a:rPr lang="sr-Cyrl-R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Проучавањем развића заметка</a:t>
            </a:r>
          </a:p>
          <a:p>
            <a:pPr lvl="1"/>
            <a:r>
              <a:rPr lang="sr-Cyrl-R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Изучавањем грађе ћелија</a:t>
            </a:r>
          </a:p>
          <a:p>
            <a:pPr lvl="1"/>
            <a:r>
              <a:rPr lang="sr-Cyrl-R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Проучавањем наследног материјала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="" xmlns:p14="http://schemas.microsoft.com/office/powerpoint/2010/main" val="2385673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605ABF-F922-45CD-9B11-30F0E2641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08" y="142504"/>
            <a:ext cx="6044540" cy="1496291"/>
          </a:xfrm>
        </p:spPr>
        <p:txBody>
          <a:bodyPr>
            <a:normAutofit/>
          </a:bodyPr>
          <a:lstStyle/>
          <a:p>
            <a:r>
              <a:rPr lang="sr-Cyrl-RS" dirty="0">
                <a:solidFill>
                  <a:schemeClr val="accent4">
                    <a:lumMod val="75000"/>
                  </a:schemeClr>
                </a:solidFill>
              </a:rPr>
              <a:t>Проучавање фосила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48F868-3428-4D90-8201-EDD549BF4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1425039"/>
            <a:ext cx="4558309" cy="4628627"/>
          </a:xfrm>
        </p:spPr>
        <p:txBody>
          <a:bodyPr anchor="t">
            <a:noAutofit/>
          </a:bodyPr>
          <a:lstStyle/>
          <a:p>
            <a:r>
              <a:rPr lang="sr-Cyrl-RS" sz="1800" dirty="0">
                <a:solidFill>
                  <a:schemeClr val="accent4">
                    <a:lumMod val="75000"/>
                  </a:schemeClr>
                </a:solidFill>
              </a:rPr>
              <a:t>Наука која проучава фосиле зове се </a:t>
            </a:r>
            <a:r>
              <a:rPr lang="sr-Cyrl-RS" sz="1800" b="1" dirty="0">
                <a:solidFill>
                  <a:schemeClr val="accent4">
                    <a:lumMod val="75000"/>
                  </a:schemeClr>
                </a:solidFill>
              </a:rPr>
              <a:t>палеонтологија</a:t>
            </a:r>
            <a:r>
              <a:rPr lang="sr-Cyrl-RS" sz="1800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r>
              <a:rPr lang="sr-Cyrl-RS" sz="1800" dirty="0">
                <a:solidFill>
                  <a:schemeClr val="accent4">
                    <a:lumMod val="75000"/>
                  </a:schemeClr>
                </a:solidFill>
              </a:rPr>
              <a:t>Тако еволуција доказује да су неке врсте имале заједничког претка у ближој или даљој прошлости.</a:t>
            </a:r>
          </a:p>
          <a:p>
            <a:r>
              <a:rPr lang="sr-Cyrl-RS" sz="1800" dirty="0">
                <a:solidFill>
                  <a:schemeClr val="accent4">
                    <a:lumMod val="75000"/>
                  </a:schemeClr>
                </a:solidFill>
              </a:rPr>
              <a:t>Латински </a:t>
            </a:r>
            <a:r>
              <a:rPr lang="en-US" sz="1800" i="1" dirty="0" err="1">
                <a:solidFill>
                  <a:schemeClr val="accent4">
                    <a:lumMod val="75000"/>
                  </a:schemeClr>
                </a:solidFill>
              </a:rPr>
              <a:t>fossilis</a:t>
            </a:r>
            <a:r>
              <a:rPr lang="en-US" sz="18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sr-Cyrl-RS" sz="1800" dirty="0">
                <a:solidFill>
                  <a:schemeClr val="accent4">
                    <a:lumMod val="75000"/>
                  </a:schemeClr>
                </a:solidFill>
              </a:rPr>
              <a:t>значи ископан.</a:t>
            </a:r>
          </a:p>
          <a:p>
            <a:r>
              <a:rPr lang="sr-Cyrl-RS" sz="1800" dirty="0">
                <a:solidFill>
                  <a:schemeClr val="accent4">
                    <a:lumMod val="75000"/>
                  </a:schemeClr>
                </a:solidFill>
              </a:rPr>
              <a:t>Фосил може бити кост, зуб, лист, семе, делови скелета, рогови, крљушти... Па и остаци целог тела нпр. </a:t>
            </a:r>
            <a:r>
              <a:rPr lang="sr-Cyrl-RS" sz="1800" dirty="0" smtClean="0">
                <a:solidFill>
                  <a:schemeClr val="accent4">
                    <a:lumMod val="75000"/>
                  </a:schemeClr>
                </a:solidFill>
              </a:rPr>
              <a:t>инсект </a:t>
            </a:r>
            <a:r>
              <a:rPr lang="sr-Cyrl-RS" sz="1800" dirty="0">
                <a:solidFill>
                  <a:schemeClr val="accent4">
                    <a:lumMod val="75000"/>
                  </a:schemeClr>
                </a:solidFill>
              </a:rPr>
              <a:t>у ћилибару.</a:t>
            </a:r>
          </a:p>
          <a:p>
            <a:r>
              <a:rPr lang="sr-Cyrl-RS" sz="1800" dirty="0">
                <a:solidFill>
                  <a:schemeClr val="accent4">
                    <a:lumMod val="75000"/>
                  </a:schemeClr>
                </a:solidFill>
              </a:rPr>
              <a:t>Најбоље очувани фосили</a:t>
            </a:r>
          </a:p>
          <a:p>
            <a:pPr lvl="1"/>
            <a:r>
              <a:rPr lang="sr-Cyrl-RS" sz="1800" dirty="0">
                <a:solidFill>
                  <a:schemeClr val="accent4">
                    <a:lumMod val="75000"/>
                  </a:schemeClr>
                </a:solidFill>
              </a:rPr>
              <a:t>Мамут у леду</a:t>
            </a:r>
          </a:p>
          <a:p>
            <a:pPr lvl="1"/>
            <a:r>
              <a:rPr lang="sr-Cyrl-RS" sz="1800" dirty="0">
                <a:solidFill>
                  <a:schemeClr val="accent4">
                    <a:lumMod val="75000"/>
                  </a:schemeClr>
                </a:solidFill>
              </a:rPr>
              <a:t>Тела инсеката</a:t>
            </a:r>
          </a:p>
          <a:p>
            <a:pPr lvl="1"/>
            <a:r>
              <a:rPr lang="sr-Cyrl-RS" sz="1800" dirty="0">
                <a:solidFill>
                  <a:schemeClr val="accent4">
                    <a:lumMod val="75000"/>
                  </a:schemeClr>
                </a:solidFill>
              </a:rPr>
              <a:t>Окамењени делови биљака и животиња</a:t>
            </a:r>
          </a:p>
          <a:p>
            <a:r>
              <a:rPr lang="sr-Cyrl-RS" sz="1800" dirty="0">
                <a:solidFill>
                  <a:schemeClr val="accent4">
                    <a:lumMod val="75000"/>
                  </a:schemeClr>
                </a:solidFill>
              </a:rPr>
              <a:t>Старост фосила се процењује на основу старости стена у којима су пронађени.</a:t>
            </a: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C99A8FB7-A79B-4BC9-9D56-B79587F6AA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B23893E2-3349-46D7-A7AA-B9E447957F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46D39AD-E01A-4525-A28F-934BB18F2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0732" r="12516" b="-4"/>
          <a:stretch/>
        </p:blipFill>
        <p:spPr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E70DBF-A2A9-426B-8D7C-3FC616068E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1" r="10257" b="4"/>
          <a:stretch/>
        </p:blipFill>
        <p:spPr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2B7592FE-10D1-4664-B623-353F47C8DF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97E2EAD-890B-416B-B85A-9346677DF2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15" r="15269" b="2"/>
          <a:stretch/>
        </p:blipFill>
        <p:spPr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2826905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A3BAF07C-C39E-42EB-BB22-8D46691D97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D8E9CF54-0466-4261-9E62-0249E60E18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0" name="Freeform 5">
              <a:extLst>
                <a:ext uri="{FF2B5EF4-FFF2-40B4-BE49-F238E27FC236}">
                  <a16:creationId xmlns="" xmlns:a16="http://schemas.microsoft.com/office/drawing/2014/main" id="{33E32106-E8B1-4F76-9EE6-58537738A3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6">
              <a:extLst>
                <a:ext uri="{FF2B5EF4-FFF2-40B4-BE49-F238E27FC236}">
                  <a16:creationId xmlns="" xmlns:a16="http://schemas.microsoft.com/office/drawing/2014/main" id="{C32C2C46-A045-44FB-8A74-5EBD650C27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7">
              <a:extLst>
                <a:ext uri="{FF2B5EF4-FFF2-40B4-BE49-F238E27FC236}">
                  <a16:creationId xmlns="" xmlns:a16="http://schemas.microsoft.com/office/drawing/2014/main" id="{6A76F79C-6683-4940-BCF7-4BCCCEE406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8">
              <a:extLst>
                <a:ext uri="{FF2B5EF4-FFF2-40B4-BE49-F238E27FC236}">
                  <a16:creationId xmlns="" xmlns:a16="http://schemas.microsoft.com/office/drawing/2014/main" id="{FF4675A3-6D07-4B1F-9BFC-AEBEA1AD06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9">
              <a:extLst>
                <a:ext uri="{FF2B5EF4-FFF2-40B4-BE49-F238E27FC236}">
                  <a16:creationId xmlns="" xmlns:a16="http://schemas.microsoft.com/office/drawing/2014/main" id="{765E127A-B6B7-4B1D-B7BD-6C8C969D29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10">
              <a:extLst>
                <a:ext uri="{FF2B5EF4-FFF2-40B4-BE49-F238E27FC236}">
                  <a16:creationId xmlns="" xmlns:a16="http://schemas.microsoft.com/office/drawing/2014/main" id="{3BCA9D9E-C72C-4751-BFA9-10B85CACE3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11">
              <a:extLst>
                <a:ext uri="{FF2B5EF4-FFF2-40B4-BE49-F238E27FC236}">
                  <a16:creationId xmlns="" xmlns:a16="http://schemas.microsoft.com/office/drawing/2014/main" id="{080C708C-69BF-441B-AB75-C98160ED06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12">
              <a:extLst>
                <a:ext uri="{FF2B5EF4-FFF2-40B4-BE49-F238E27FC236}">
                  <a16:creationId xmlns="" xmlns:a16="http://schemas.microsoft.com/office/drawing/2014/main" id="{3E79964E-F8F1-4763-8892-7BC3DAE306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13">
              <a:extLst>
                <a:ext uri="{FF2B5EF4-FFF2-40B4-BE49-F238E27FC236}">
                  <a16:creationId xmlns="" xmlns:a16="http://schemas.microsoft.com/office/drawing/2014/main" id="{FE09592A-FCC9-4AE5-BA0B-730C6F3BBE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14">
              <a:extLst>
                <a:ext uri="{FF2B5EF4-FFF2-40B4-BE49-F238E27FC236}">
                  <a16:creationId xmlns="" xmlns:a16="http://schemas.microsoft.com/office/drawing/2014/main" id="{96448994-820C-4BC1-ABF3-4579C6F99A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15">
              <a:extLst>
                <a:ext uri="{FF2B5EF4-FFF2-40B4-BE49-F238E27FC236}">
                  <a16:creationId xmlns="" xmlns:a16="http://schemas.microsoft.com/office/drawing/2014/main" id="{9BB0D192-565A-42B9-B292-CC032D71A6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6">
              <a:extLst>
                <a:ext uri="{FF2B5EF4-FFF2-40B4-BE49-F238E27FC236}">
                  <a16:creationId xmlns="" xmlns:a16="http://schemas.microsoft.com/office/drawing/2014/main" id="{6D1CA09C-5F40-4E92-A7E9-D1FCEE512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7">
              <a:extLst>
                <a:ext uri="{FF2B5EF4-FFF2-40B4-BE49-F238E27FC236}">
                  <a16:creationId xmlns="" xmlns:a16="http://schemas.microsoft.com/office/drawing/2014/main" id="{379F5AA5-2E14-4880-A5A6-07AEF2AD89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8">
              <a:extLst>
                <a:ext uri="{FF2B5EF4-FFF2-40B4-BE49-F238E27FC236}">
                  <a16:creationId xmlns="" xmlns:a16="http://schemas.microsoft.com/office/drawing/2014/main" id="{EF14BD32-D239-4DA3-98B3-7752073657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9">
              <a:extLst>
                <a:ext uri="{FF2B5EF4-FFF2-40B4-BE49-F238E27FC236}">
                  <a16:creationId xmlns="" xmlns:a16="http://schemas.microsoft.com/office/drawing/2014/main" id="{CF07B250-E5E4-4624-9BD7-8D513A67B7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20">
              <a:extLst>
                <a:ext uri="{FF2B5EF4-FFF2-40B4-BE49-F238E27FC236}">
                  <a16:creationId xmlns="" xmlns:a16="http://schemas.microsoft.com/office/drawing/2014/main" id="{BCC5D120-7C8C-4290-865C-4EE6E4F245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21">
              <a:extLst>
                <a:ext uri="{FF2B5EF4-FFF2-40B4-BE49-F238E27FC236}">
                  <a16:creationId xmlns="" xmlns:a16="http://schemas.microsoft.com/office/drawing/2014/main" id="{C24688C6-CAE5-4EF2-B2BA-A138DA0A24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22">
              <a:extLst>
                <a:ext uri="{FF2B5EF4-FFF2-40B4-BE49-F238E27FC236}">
                  <a16:creationId xmlns="" xmlns:a16="http://schemas.microsoft.com/office/drawing/2014/main" id="{6BD31099-7C13-4901-A04F-632B1CD846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23">
              <a:extLst>
                <a:ext uri="{FF2B5EF4-FFF2-40B4-BE49-F238E27FC236}">
                  <a16:creationId xmlns="" xmlns:a16="http://schemas.microsoft.com/office/drawing/2014/main" id="{679F5FF7-82B2-4033-8FBE-63170C9378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0BB47C5-E35C-4D53-A53C-F4C0058558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75" r="-2" b="15387"/>
          <a:stretch/>
        </p:blipFill>
        <p:spPr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43C1AAA-C380-440C-A072-65A68A6CAB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17" r="4837" b="-2"/>
          <a:stretch/>
        </p:blipFill>
        <p:spPr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EAF225-C7EF-4C3C-B7BA-838DAFB72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660" y="4785755"/>
            <a:ext cx="10129660" cy="1555967"/>
          </a:xfrm>
        </p:spPr>
        <p:txBody>
          <a:bodyPr anchor="ctr">
            <a:noAutofit/>
          </a:bodyPr>
          <a:lstStyle/>
          <a:p>
            <a:r>
              <a:rPr lang="sr-Cyrl-RS" sz="1600" b="1" dirty="0">
                <a:solidFill>
                  <a:schemeClr val="accent4">
                    <a:lumMod val="75000"/>
                  </a:schemeClr>
                </a:solidFill>
              </a:rPr>
              <a:t>Прелазни фосили</a:t>
            </a:r>
            <a:r>
              <a:rPr lang="sr-Cyrl-RS" sz="1600" dirty="0">
                <a:solidFill>
                  <a:schemeClr val="accent4">
                    <a:lumMod val="75000"/>
                  </a:schemeClr>
                </a:solidFill>
              </a:rPr>
              <a:t> су фосили биљака и животиња који имају одлике две групе организама.</a:t>
            </a:r>
          </a:p>
          <a:p>
            <a:r>
              <a:rPr lang="sr-Cyrl-RS" sz="1600" dirty="0">
                <a:solidFill>
                  <a:schemeClr val="accent4">
                    <a:lumMod val="75000"/>
                  </a:schemeClr>
                </a:solidFill>
              </a:rPr>
              <a:t>Они су доказ да су се организми мењали, да се од једне групе живих бића, </a:t>
            </a:r>
            <a:r>
              <a:rPr lang="sr-Cyrl-RS" sz="1600" b="1" dirty="0">
                <a:solidFill>
                  <a:schemeClr val="accent4">
                    <a:lumMod val="75000"/>
                  </a:schemeClr>
                </a:solidFill>
              </a:rPr>
              <a:t>предачка форма </a:t>
            </a:r>
            <a:r>
              <a:rPr lang="sr-Cyrl-RS" sz="1600" dirty="0">
                <a:solidFill>
                  <a:schemeClr val="accent4">
                    <a:lumMod val="75000"/>
                  </a:schemeClr>
                </a:solidFill>
              </a:rPr>
              <a:t>настајала друга група живих бића, </a:t>
            </a:r>
            <a:r>
              <a:rPr lang="sr-Cyrl-RS" sz="1600" b="1" dirty="0">
                <a:solidFill>
                  <a:schemeClr val="accent4">
                    <a:lumMod val="75000"/>
                  </a:schemeClr>
                </a:solidFill>
              </a:rPr>
              <a:t>потомачка форма</a:t>
            </a:r>
            <a:r>
              <a:rPr lang="sr-Cyrl-RS" sz="1600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r>
              <a:rPr lang="sr-Cyrl-RS" sz="1600" dirty="0">
                <a:solidFill>
                  <a:schemeClr val="accent4">
                    <a:lumMod val="75000"/>
                  </a:schemeClr>
                </a:solidFill>
              </a:rPr>
              <a:t>Нпр. праптица</a:t>
            </a:r>
          </a:p>
          <a:p>
            <a:r>
              <a:rPr lang="sr-Cyrl-RS" sz="1600" dirty="0">
                <a:solidFill>
                  <a:schemeClr val="accent4">
                    <a:lumMod val="75000"/>
                  </a:schemeClr>
                </a:solidFill>
              </a:rPr>
              <a:t>Она је имала зубе, што је одлика гмизаваца, а перје што је одлика птица. </a:t>
            </a:r>
            <a:r>
              <a:rPr lang="sr-Cyrl-RS" sz="1600" b="1" dirty="0">
                <a:solidFill>
                  <a:schemeClr val="accent4">
                    <a:lumMod val="75000"/>
                  </a:schemeClr>
                </a:solidFill>
              </a:rPr>
              <a:t>Ово је доказ да су птице настале од гмизаваца</a:t>
            </a:r>
            <a:r>
              <a:rPr lang="sr-Cyrl-RS" sz="1600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r>
              <a:rPr lang="sr-Cyrl-RS" sz="1600" b="1" dirty="0">
                <a:solidFill>
                  <a:schemeClr val="accent4">
                    <a:lumMod val="75000"/>
                  </a:schemeClr>
                </a:solidFill>
              </a:rPr>
              <a:t>Живи фосили </a:t>
            </a:r>
            <a:r>
              <a:rPr lang="sr-Cyrl-RS" sz="1600" dirty="0">
                <a:solidFill>
                  <a:schemeClr val="accent4">
                    <a:lumMod val="75000"/>
                  </a:schemeClr>
                </a:solidFill>
              </a:rPr>
              <a:t>су организми који су постојали у далекој прошлости али се током еволуције нису много променили. Нпр. кајман.</a:t>
            </a:r>
            <a:endParaRPr lang="sr-Cyrl-RS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8479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683B7BC2-64D6-4181-8BBB-1B369480C1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0159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753252F-4873-4F63-801D-CC719279A7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47C8CCB-F95D-4249-92DD-651249D35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A7407F-E09D-4C9E-822C-5703FC999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05" y="2074363"/>
            <a:ext cx="2838203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r-Cyrl-R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Еволутивни низ </a:t>
            </a:r>
            <a:r>
              <a:rPr lang="sr-Cyrl-RS" sz="26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слона</a:t>
            </a:r>
            <a:r>
              <a:rPr lang="en-US" sz="26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sr-Cyrl-RS" sz="2600" dirty="0" smtClean="0">
                <a:solidFill>
                  <a:srgbClr val="FFFFFF"/>
                </a:solidFill>
              </a:rPr>
              <a:t>и коња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D255D494-4697-4C10-A277-B64CFAF21B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0089" y="1828800"/>
            <a:ext cx="3906981" cy="4655127"/>
          </a:xfrm>
          <a:prstGeom prst="rect">
            <a:avLst/>
          </a:prstGeom>
        </p:spPr>
      </p:pic>
      <p:pic>
        <p:nvPicPr>
          <p:cNvPr id="6" name="Picture 5" descr="Ад для самых маленьких — Деликатесы для Размышлений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8805" y="0"/>
            <a:ext cx="5343896" cy="169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EVOLUCIJA | video iz Biologije - YouTub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0826" y="2286000"/>
            <a:ext cx="4841174" cy="4572000"/>
          </a:xfrm>
          <a:prstGeom prst="rect">
            <a:avLst/>
          </a:prstGeom>
          <a:noFill/>
        </p:spPr>
      </p:pic>
      <p:pic>
        <p:nvPicPr>
          <p:cNvPr id="8" name="Picture 7" descr="Hästens Evolution -Sambandet mellan klimatförändringar och utseende -  Denise Weber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13665" y="-1"/>
            <a:ext cx="4778335" cy="219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34211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622</Words>
  <Application>Microsoft Office PowerPoint</Application>
  <PresentationFormat>Custom</PresentationFormat>
  <Paragraphs>51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Докази еволуције</vt:lpstr>
      <vt:lpstr>Slide 2</vt:lpstr>
      <vt:lpstr>Slide 3</vt:lpstr>
      <vt:lpstr>Slide 4</vt:lpstr>
      <vt:lpstr>Slide 5</vt:lpstr>
      <vt:lpstr>Проучавање фосила</vt:lpstr>
      <vt:lpstr>Slide 7</vt:lpstr>
      <vt:lpstr>Slide 8</vt:lpstr>
      <vt:lpstr>Еволутивни низ слона и коња</vt:lpstr>
      <vt:lpstr>Упоређивање грађе организама</vt:lpstr>
      <vt:lpstr>Slide 11</vt:lpstr>
      <vt:lpstr>Проучавање заметка</vt:lpstr>
      <vt:lpstr>Јединствена грађа ћелије</vt:lpstr>
      <vt:lpstr>Проучавање наследног материјала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Докази о еволуцији</dc:title>
  <dc:creator>Aleksa Buncic</dc:creator>
  <cp:lastModifiedBy>Tegi</cp:lastModifiedBy>
  <cp:revision>19</cp:revision>
  <dcterms:created xsi:type="dcterms:W3CDTF">2021-10-29T19:00:57Z</dcterms:created>
  <dcterms:modified xsi:type="dcterms:W3CDTF">2022-02-06T19:28:11Z</dcterms:modified>
</cp:coreProperties>
</file>