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72" r:id="rId5"/>
    <p:sldId id="258" r:id="rId6"/>
    <p:sldId id="278" r:id="rId7"/>
    <p:sldId id="277" r:id="rId8"/>
    <p:sldId id="281" r:id="rId9"/>
    <p:sldId id="276" r:id="rId10"/>
    <p:sldId id="294" r:id="rId11"/>
    <p:sldId id="262" r:id="rId12"/>
    <p:sldId id="265" r:id="rId13"/>
    <p:sldId id="287" r:id="rId14"/>
    <p:sldId id="288" r:id="rId15"/>
    <p:sldId id="286" r:id="rId16"/>
    <p:sldId id="260" r:id="rId17"/>
    <p:sldId id="275" r:id="rId18"/>
    <p:sldId id="274" r:id="rId19"/>
    <p:sldId id="271" r:id="rId20"/>
    <p:sldId id="282" r:id="rId21"/>
    <p:sldId id="284" r:id="rId22"/>
    <p:sldId id="285" r:id="rId23"/>
    <p:sldId id="266" r:id="rId24"/>
    <p:sldId id="290" r:id="rId25"/>
    <p:sldId id="291" r:id="rId26"/>
    <p:sldId id="263" r:id="rId27"/>
    <p:sldId id="292" r:id="rId28"/>
    <p:sldId id="293" r:id="rId29"/>
    <p:sldId id="264" r:id="rId30"/>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9756"/>
    <p:restoredTop sz="94656"/>
  </p:normalViewPr>
  <p:slideViewPr>
    <p:cSldViewPr snapToGrid="0" snapToObjects="1">
      <p:cViewPr varScale="1">
        <p:scale>
          <a:sx n="76" d="100"/>
          <a:sy n="76" d="100"/>
        </p:scale>
        <p:origin x="-102" y="-61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E86646-3A9D-0EFA-E123-75E0C05F6E2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xmlns="" id="{8FA004F0-FD1D-7E81-8618-B4660CBF6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xmlns="" id="{2A8C0B2E-8F7E-8A7F-4845-99FB90EE30E6}"/>
              </a:ext>
            </a:extLst>
          </p:cNvPr>
          <p:cNvSpPr>
            <a:spLocks noGrp="1"/>
          </p:cNvSpPr>
          <p:nvPr>
            <p:ph type="dt" sz="half" idx="10"/>
          </p:nvPr>
        </p:nvSpPr>
        <p:spPr/>
        <p:txBody>
          <a:bodyPr/>
          <a:lstStyle/>
          <a:p>
            <a:fld id="{962961EE-1557-1F4E-928D-BD1422EB3F8D}" type="datetimeFigureOut">
              <a:rPr lang="x-none" smtClean="0"/>
              <a:pPr/>
              <a:t>10.1.2023</a:t>
            </a:fld>
            <a:endParaRPr lang="x-none"/>
          </a:p>
        </p:txBody>
      </p:sp>
      <p:sp>
        <p:nvSpPr>
          <p:cNvPr id="5" name="Footer Placeholder 4">
            <a:extLst>
              <a:ext uri="{FF2B5EF4-FFF2-40B4-BE49-F238E27FC236}">
                <a16:creationId xmlns:a16="http://schemas.microsoft.com/office/drawing/2014/main" xmlns="" id="{82363D51-8420-6380-4DE5-F0CFFBD0AED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815B0E33-7BDB-7FA7-8E7F-5117F24C9B36}"/>
              </a:ext>
            </a:extLst>
          </p:cNvPr>
          <p:cNvSpPr>
            <a:spLocks noGrp="1"/>
          </p:cNvSpPr>
          <p:nvPr>
            <p:ph type="sldNum" sz="quarter" idx="12"/>
          </p:nvPr>
        </p:nvSpPr>
        <p:spPr/>
        <p:txBody>
          <a:bodyPr/>
          <a:lstStyle/>
          <a:p>
            <a:fld id="{EEC7C9B9-A881-9D4B-A169-DDF8125523BE}" type="slidenum">
              <a:rPr lang="x-none" smtClean="0"/>
              <a:pPr/>
              <a:t>‹#›</a:t>
            </a:fld>
            <a:endParaRPr lang="x-none"/>
          </a:p>
        </p:txBody>
      </p:sp>
    </p:spTree>
    <p:extLst>
      <p:ext uri="{BB962C8B-B14F-4D97-AF65-F5344CB8AC3E}">
        <p14:creationId xmlns:p14="http://schemas.microsoft.com/office/powerpoint/2010/main" xmlns="" val="410266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C325D2-A79C-73B8-614E-C836F01B35D3}"/>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a16="http://schemas.microsoft.com/office/drawing/2014/main" xmlns="" id="{1B47E549-F820-4ECD-920D-C4A6DF79AB1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xmlns="" id="{103F4F52-1895-5D53-4A68-0E09DE97C696}"/>
              </a:ext>
            </a:extLst>
          </p:cNvPr>
          <p:cNvSpPr>
            <a:spLocks noGrp="1"/>
          </p:cNvSpPr>
          <p:nvPr>
            <p:ph type="dt" sz="half" idx="10"/>
          </p:nvPr>
        </p:nvSpPr>
        <p:spPr/>
        <p:txBody>
          <a:bodyPr/>
          <a:lstStyle/>
          <a:p>
            <a:fld id="{962961EE-1557-1F4E-928D-BD1422EB3F8D}" type="datetimeFigureOut">
              <a:rPr lang="x-none" smtClean="0"/>
              <a:pPr/>
              <a:t>10.1.2023</a:t>
            </a:fld>
            <a:endParaRPr lang="x-none"/>
          </a:p>
        </p:txBody>
      </p:sp>
      <p:sp>
        <p:nvSpPr>
          <p:cNvPr id="5" name="Footer Placeholder 4">
            <a:extLst>
              <a:ext uri="{FF2B5EF4-FFF2-40B4-BE49-F238E27FC236}">
                <a16:creationId xmlns:a16="http://schemas.microsoft.com/office/drawing/2014/main" xmlns="" id="{DD9BC8DA-4B6D-DAA7-CA3B-F8779FB2073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572F6954-1EA9-7C1C-159D-4F58729308F0}"/>
              </a:ext>
            </a:extLst>
          </p:cNvPr>
          <p:cNvSpPr>
            <a:spLocks noGrp="1"/>
          </p:cNvSpPr>
          <p:nvPr>
            <p:ph type="sldNum" sz="quarter" idx="12"/>
          </p:nvPr>
        </p:nvSpPr>
        <p:spPr/>
        <p:txBody>
          <a:bodyPr/>
          <a:lstStyle/>
          <a:p>
            <a:fld id="{EEC7C9B9-A881-9D4B-A169-DDF8125523BE}" type="slidenum">
              <a:rPr lang="x-none" smtClean="0"/>
              <a:pPr/>
              <a:t>‹#›</a:t>
            </a:fld>
            <a:endParaRPr lang="x-none"/>
          </a:p>
        </p:txBody>
      </p:sp>
    </p:spTree>
    <p:extLst>
      <p:ext uri="{BB962C8B-B14F-4D97-AF65-F5344CB8AC3E}">
        <p14:creationId xmlns:p14="http://schemas.microsoft.com/office/powerpoint/2010/main" xmlns="" val="2955182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B96483F-B0BE-910B-27EF-5A75C9B9801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x-none"/>
          </a:p>
        </p:txBody>
      </p:sp>
      <p:sp>
        <p:nvSpPr>
          <p:cNvPr id="3" name="Vertical Text Placeholder 2">
            <a:extLst>
              <a:ext uri="{FF2B5EF4-FFF2-40B4-BE49-F238E27FC236}">
                <a16:creationId xmlns:a16="http://schemas.microsoft.com/office/drawing/2014/main" xmlns="" id="{0A10F166-55A6-3DF2-6104-F9CED2DA984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xmlns="" id="{65EF9D86-765F-AEAF-5D9E-823B4EEFD122}"/>
              </a:ext>
            </a:extLst>
          </p:cNvPr>
          <p:cNvSpPr>
            <a:spLocks noGrp="1"/>
          </p:cNvSpPr>
          <p:nvPr>
            <p:ph type="dt" sz="half" idx="10"/>
          </p:nvPr>
        </p:nvSpPr>
        <p:spPr/>
        <p:txBody>
          <a:bodyPr/>
          <a:lstStyle/>
          <a:p>
            <a:fld id="{962961EE-1557-1F4E-928D-BD1422EB3F8D}" type="datetimeFigureOut">
              <a:rPr lang="x-none" smtClean="0"/>
              <a:pPr/>
              <a:t>10.1.2023</a:t>
            </a:fld>
            <a:endParaRPr lang="x-none"/>
          </a:p>
        </p:txBody>
      </p:sp>
      <p:sp>
        <p:nvSpPr>
          <p:cNvPr id="5" name="Footer Placeholder 4">
            <a:extLst>
              <a:ext uri="{FF2B5EF4-FFF2-40B4-BE49-F238E27FC236}">
                <a16:creationId xmlns:a16="http://schemas.microsoft.com/office/drawing/2014/main" xmlns="" id="{8F258FB2-C37C-73DB-7794-491B8DE7981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1B27C6C2-BA39-7DCC-F5E9-B0AF65CB692B}"/>
              </a:ext>
            </a:extLst>
          </p:cNvPr>
          <p:cNvSpPr>
            <a:spLocks noGrp="1"/>
          </p:cNvSpPr>
          <p:nvPr>
            <p:ph type="sldNum" sz="quarter" idx="12"/>
          </p:nvPr>
        </p:nvSpPr>
        <p:spPr/>
        <p:txBody>
          <a:bodyPr/>
          <a:lstStyle/>
          <a:p>
            <a:fld id="{EEC7C9B9-A881-9D4B-A169-DDF8125523BE}" type="slidenum">
              <a:rPr lang="x-none" smtClean="0"/>
              <a:pPr/>
              <a:t>‹#›</a:t>
            </a:fld>
            <a:endParaRPr lang="x-none"/>
          </a:p>
        </p:txBody>
      </p:sp>
    </p:spTree>
    <p:extLst>
      <p:ext uri="{BB962C8B-B14F-4D97-AF65-F5344CB8AC3E}">
        <p14:creationId xmlns:p14="http://schemas.microsoft.com/office/powerpoint/2010/main" xmlns="" val="1537828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81D551-3BC8-BF44-18ED-AFCE04D6BE57}"/>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xmlns="" id="{074698BA-DE3D-39D2-351B-4D3C146C501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xmlns="" id="{9E82DAC8-B9E0-F091-6AF0-EFBB38D73AD6}"/>
              </a:ext>
            </a:extLst>
          </p:cNvPr>
          <p:cNvSpPr>
            <a:spLocks noGrp="1"/>
          </p:cNvSpPr>
          <p:nvPr>
            <p:ph type="dt" sz="half" idx="10"/>
          </p:nvPr>
        </p:nvSpPr>
        <p:spPr/>
        <p:txBody>
          <a:bodyPr/>
          <a:lstStyle/>
          <a:p>
            <a:fld id="{962961EE-1557-1F4E-928D-BD1422EB3F8D}" type="datetimeFigureOut">
              <a:rPr lang="x-none" smtClean="0"/>
              <a:pPr/>
              <a:t>10.1.2023</a:t>
            </a:fld>
            <a:endParaRPr lang="x-none"/>
          </a:p>
        </p:txBody>
      </p:sp>
      <p:sp>
        <p:nvSpPr>
          <p:cNvPr id="5" name="Footer Placeholder 4">
            <a:extLst>
              <a:ext uri="{FF2B5EF4-FFF2-40B4-BE49-F238E27FC236}">
                <a16:creationId xmlns:a16="http://schemas.microsoft.com/office/drawing/2014/main" xmlns="" id="{49937354-EB65-59FE-6031-8CA2311E150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63146438-0616-C9CA-6D9C-E4E448B29609}"/>
              </a:ext>
            </a:extLst>
          </p:cNvPr>
          <p:cNvSpPr>
            <a:spLocks noGrp="1"/>
          </p:cNvSpPr>
          <p:nvPr>
            <p:ph type="sldNum" sz="quarter" idx="12"/>
          </p:nvPr>
        </p:nvSpPr>
        <p:spPr/>
        <p:txBody>
          <a:bodyPr/>
          <a:lstStyle/>
          <a:p>
            <a:fld id="{EEC7C9B9-A881-9D4B-A169-DDF8125523BE}" type="slidenum">
              <a:rPr lang="x-none" smtClean="0"/>
              <a:pPr/>
              <a:t>‹#›</a:t>
            </a:fld>
            <a:endParaRPr lang="x-none"/>
          </a:p>
        </p:txBody>
      </p:sp>
    </p:spTree>
    <p:extLst>
      <p:ext uri="{BB962C8B-B14F-4D97-AF65-F5344CB8AC3E}">
        <p14:creationId xmlns:p14="http://schemas.microsoft.com/office/powerpoint/2010/main" xmlns="" val="1878835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AEF1CA-4FEF-F3AC-F48E-08F7093E627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a16="http://schemas.microsoft.com/office/drawing/2014/main" xmlns="" id="{1D59DDCC-B16E-3339-3025-C3E5B6A803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00AFF1CA-B73B-0893-B921-009C52117DEA}"/>
              </a:ext>
            </a:extLst>
          </p:cNvPr>
          <p:cNvSpPr>
            <a:spLocks noGrp="1"/>
          </p:cNvSpPr>
          <p:nvPr>
            <p:ph type="dt" sz="half" idx="10"/>
          </p:nvPr>
        </p:nvSpPr>
        <p:spPr/>
        <p:txBody>
          <a:bodyPr/>
          <a:lstStyle/>
          <a:p>
            <a:fld id="{962961EE-1557-1F4E-928D-BD1422EB3F8D}" type="datetimeFigureOut">
              <a:rPr lang="x-none" smtClean="0"/>
              <a:pPr/>
              <a:t>10.1.2023</a:t>
            </a:fld>
            <a:endParaRPr lang="x-none"/>
          </a:p>
        </p:txBody>
      </p:sp>
      <p:sp>
        <p:nvSpPr>
          <p:cNvPr id="5" name="Footer Placeholder 4">
            <a:extLst>
              <a:ext uri="{FF2B5EF4-FFF2-40B4-BE49-F238E27FC236}">
                <a16:creationId xmlns:a16="http://schemas.microsoft.com/office/drawing/2014/main" xmlns="" id="{10EE3995-C14B-E18B-36B3-3B0DA08FA73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7B4BB874-ECD2-0D44-5C87-FC93665C4E19}"/>
              </a:ext>
            </a:extLst>
          </p:cNvPr>
          <p:cNvSpPr>
            <a:spLocks noGrp="1"/>
          </p:cNvSpPr>
          <p:nvPr>
            <p:ph type="sldNum" sz="quarter" idx="12"/>
          </p:nvPr>
        </p:nvSpPr>
        <p:spPr/>
        <p:txBody>
          <a:bodyPr/>
          <a:lstStyle/>
          <a:p>
            <a:fld id="{EEC7C9B9-A881-9D4B-A169-DDF8125523BE}" type="slidenum">
              <a:rPr lang="x-none" smtClean="0"/>
              <a:pPr/>
              <a:t>‹#›</a:t>
            </a:fld>
            <a:endParaRPr lang="x-none"/>
          </a:p>
        </p:txBody>
      </p:sp>
    </p:spTree>
    <p:extLst>
      <p:ext uri="{BB962C8B-B14F-4D97-AF65-F5344CB8AC3E}">
        <p14:creationId xmlns:p14="http://schemas.microsoft.com/office/powerpoint/2010/main" xmlns="" val="4260522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5F8C62-0D8A-273E-AA64-24A602026F96}"/>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xmlns="" id="{8156F559-1551-DA69-2ACC-56ADD03CC2D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xmlns="" id="{B963964C-3D0D-EE89-AF78-D3350D79F2D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xmlns="" id="{169BD151-FD5B-C255-E3CF-2E5C148C6300}"/>
              </a:ext>
            </a:extLst>
          </p:cNvPr>
          <p:cNvSpPr>
            <a:spLocks noGrp="1"/>
          </p:cNvSpPr>
          <p:nvPr>
            <p:ph type="dt" sz="half" idx="10"/>
          </p:nvPr>
        </p:nvSpPr>
        <p:spPr/>
        <p:txBody>
          <a:bodyPr/>
          <a:lstStyle/>
          <a:p>
            <a:fld id="{962961EE-1557-1F4E-928D-BD1422EB3F8D}" type="datetimeFigureOut">
              <a:rPr lang="x-none" smtClean="0"/>
              <a:pPr/>
              <a:t>10.1.2023</a:t>
            </a:fld>
            <a:endParaRPr lang="x-none"/>
          </a:p>
        </p:txBody>
      </p:sp>
      <p:sp>
        <p:nvSpPr>
          <p:cNvPr id="6" name="Footer Placeholder 5">
            <a:extLst>
              <a:ext uri="{FF2B5EF4-FFF2-40B4-BE49-F238E27FC236}">
                <a16:creationId xmlns:a16="http://schemas.microsoft.com/office/drawing/2014/main" xmlns="" id="{FC47B661-D603-B03E-3E02-A9FD10D9931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E2EE9167-2E4F-2E85-3668-E1DF675AF4FC}"/>
              </a:ext>
            </a:extLst>
          </p:cNvPr>
          <p:cNvSpPr>
            <a:spLocks noGrp="1"/>
          </p:cNvSpPr>
          <p:nvPr>
            <p:ph type="sldNum" sz="quarter" idx="12"/>
          </p:nvPr>
        </p:nvSpPr>
        <p:spPr/>
        <p:txBody>
          <a:bodyPr/>
          <a:lstStyle/>
          <a:p>
            <a:fld id="{EEC7C9B9-A881-9D4B-A169-DDF8125523BE}" type="slidenum">
              <a:rPr lang="x-none" smtClean="0"/>
              <a:pPr/>
              <a:t>‹#›</a:t>
            </a:fld>
            <a:endParaRPr lang="x-none"/>
          </a:p>
        </p:txBody>
      </p:sp>
    </p:spTree>
    <p:extLst>
      <p:ext uri="{BB962C8B-B14F-4D97-AF65-F5344CB8AC3E}">
        <p14:creationId xmlns:p14="http://schemas.microsoft.com/office/powerpoint/2010/main" xmlns="" val="3490656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52BC1B-0D39-3AD7-5F4D-0F49353CC227}"/>
              </a:ext>
            </a:extLst>
          </p:cNvPr>
          <p:cNvSpPr>
            <a:spLocks noGrp="1"/>
          </p:cNvSpPr>
          <p:nvPr>
            <p:ph type="title"/>
          </p:nvPr>
        </p:nvSpPr>
        <p:spPr>
          <a:xfrm>
            <a:off x="839788" y="365125"/>
            <a:ext cx="10515600" cy="1325563"/>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xmlns="" id="{63730A9D-F92E-D3BB-E236-6163602F62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5EADFD73-F2A6-B783-79A4-FE5B583D3B1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xmlns="" id="{406464D5-2331-4FBD-36A5-ACA4F6AFC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AB1D3C72-A945-621B-A80F-5576E539DF7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xmlns="" id="{0DC31EEC-283C-789D-C285-842C863354BE}"/>
              </a:ext>
            </a:extLst>
          </p:cNvPr>
          <p:cNvSpPr>
            <a:spLocks noGrp="1"/>
          </p:cNvSpPr>
          <p:nvPr>
            <p:ph type="dt" sz="half" idx="10"/>
          </p:nvPr>
        </p:nvSpPr>
        <p:spPr/>
        <p:txBody>
          <a:bodyPr/>
          <a:lstStyle/>
          <a:p>
            <a:fld id="{962961EE-1557-1F4E-928D-BD1422EB3F8D}" type="datetimeFigureOut">
              <a:rPr lang="x-none" smtClean="0"/>
              <a:pPr/>
              <a:t>10.1.2023</a:t>
            </a:fld>
            <a:endParaRPr lang="x-none"/>
          </a:p>
        </p:txBody>
      </p:sp>
      <p:sp>
        <p:nvSpPr>
          <p:cNvPr id="8" name="Footer Placeholder 7">
            <a:extLst>
              <a:ext uri="{FF2B5EF4-FFF2-40B4-BE49-F238E27FC236}">
                <a16:creationId xmlns:a16="http://schemas.microsoft.com/office/drawing/2014/main" xmlns="" id="{071DAD3A-395D-72B6-54E4-EC179BFEEE68}"/>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2D0BFF75-7B6B-C05C-93C1-CBBE749744BC}"/>
              </a:ext>
            </a:extLst>
          </p:cNvPr>
          <p:cNvSpPr>
            <a:spLocks noGrp="1"/>
          </p:cNvSpPr>
          <p:nvPr>
            <p:ph type="sldNum" sz="quarter" idx="12"/>
          </p:nvPr>
        </p:nvSpPr>
        <p:spPr/>
        <p:txBody>
          <a:bodyPr/>
          <a:lstStyle/>
          <a:p>
            <a:fld id="{EEC7C9B9-A881-9D4B-A169-DDF8125523BE}" type="slidenum">
              <a:rPr lang="x-none" smtClean="0"/>
              <a:pPr/>
              <a:t>‹#›</a:t>
            </a:fld>
            <a:endParaRPr lang="x-none"/>
          </a:p>
        </p:txBody>
      </p:sp>
    </p:spTree>
    <p:extLst>
      <p:ext uri="{BB962C8B-B14F-4D97-AF65-F5344CB8AC3E}">
        <p14:creationId xmlns:p14="http://schemas.microsoft.com/office/powerpoint/2010/main" xmlns="" val="1685824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A9C4E1-683E-7CE8-39BD-6B6560DDCB80}"/>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a16="http://schemas.microsoft.com/office/drawing/2014/main" xmlns="" id="{192FC2E6-ADD1-3A18-47F8-72FBE69085FA}"/>
              </a:ext>
            </a:extLst>
          </p:cNvPr>
          <p:cNvSpPr>
            <a:spLocks noGrp="1"/>
          </p:cNvSpPr>
          <p:nvPr>
            <p:ph type="dt" sz="half" idx="10"/>
          </p:nvPr>
        </p:nvSpPr>
        <p:spPr/>
        <p:txBody>
          <a:bodyPr/>
          <a:lstStyle/>
          <a:p>
            <a:fld id="{962961EE-1557-1F4E-928D-BD1422EB3F8D}" type="datetimeFigureOut">
              <a:rPr lang="x-none" smtClean="0"/>
              <a:pPr/>
              <a:t>10.1.2023</a:t>
            </a:fld>
            <a:endParaRPr lang="x-none"/>
          </a:p>
        </p:txBody>
      </p:sp>
      <p:sp>
        <p:nvSpPr>
          <p:cNvPr id="4" name="Footer Placeholder 3">
            <a:extLst>
              <a:ext uri="{FF2B5EF4-FFF2-40B4-BE49-F238E27FC236}">
                <a16:creationId xmlns:a16="http://schemas.microsoft.com/office/drawing/2014/main" xmlns="" id="{6B6E49ED-0443-F9BF-C777-F9B1DE8874F8}"/>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751A9B3F-81AA-5A57-7418-CA629F898AB0}"/>
              </a:ext>
            </a:extLst>
          </p:cNvPr>
          <p:cNvSpPr>
            <a:spLocks noGrp="1"/>
          </p:cNvSpPr>
          <p:nvPr>
            <p:ph type="sldNum" sz="quarter" idx="12"/>
          </p:nvPr>
        </p:nvSpPr>
        <p:spPr/>
        <p:txBody>
          <a:bodyPr/>
          <a:lstStyle/>
          <a:p>
            <a:fld id="{EEC7C9B9-A881-9D4B-A169-DDF8125523BE}" type="slidenum">
              <a:rPr lang="x-none" smtClean="0"/>
              <a:pPr/>
              <a:t>‹#›</a:t>
            </a:fld>
            <a:endParaRPr lang="x-none"/>
          </a:p>
        </p:txBody>
      </p:sp>
    </p:spTree>
    <p:extLst>
      <p:ext uri="{BB962C8B-B14F-4D97-AF65-F5344CB8AC3E}">
        <p14:creationId xmlns:p14="http://schemas.microsoft.com/office/powerpoint/2010/main" xmlns="" val="274942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ECAAEA1-71B4-3320-3BF5-CB1629C0A4C7}"/>
              </a:ext>
            </a:extLst>
          </p:cNvPr>
          <p:cNvSpPr>
            <a:spLocks noGrp="1"/>
          </p:cNvSpPr>
          <p:nvPr>
            <p:ph type="dt" sz="half" idx="10"/>
          </p:nvPr>
        </p:nvSpPr>
        <p:spPr/>
        <p:txBody>
          <a:bodyPr/>
          <a:lstStyle/>
          <a:p>
            <a:fld id="{962961EE-1557-1F4E-928D-BD1422EB3F8D}" type="datetimeFigureOut">
              <a:rPr lang="x-none" smtClean="0"/>
              <a:pPr/>
              <a:t>10.1.2023</a:t>
            </a:fld>
            <a:endParaRPr lang="x-none"/>
          </a:p>
        </p:txBody>
      </p:sp>
      <p:sp>
        <p:nvSpPr>
          <p:cNvPr id="3" name="Footer Placeholder 2">
            <a:extLst>
              <a:ext uri="{FF2B5EF4-FFF2-40B4-BE49-F238E27FC236}">
                <a16:creationId xmlns:a16="http://schemas.microsoft.com/office/drawing/2014/main" xmlns="" id="{A3268E66-B355-7FED-350F-2C2522672DD0}"/>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CDC7AD93-1874-D239-9656-EE5F5D38F41E}"/>
              </a:ext>
            </a:extLst>
          </p:cNvPr>
          <p:cNvSpPr>
            <a:spLocks noGrp="1"/>
          </p:cNvSpPr>
          <p:nvPr>
            <p:ph type="sldNum" sz="quarter" idx="12"/>
          </p:nvPr>
        </p:nvSpPr>
        <p:spPr/>
        <p:txBody>
          <a:bodyPr/>
          <a:lstStyle/>
          <a:p>
            <a:fld id="{EEC7C9B9-A881-9D4B-A169-DDF8125523BE}" type="slidenum">
              <a:rPr lang="x-none" smtClean="0"/>
              <a:pPr/>
              <a:t>‹#›</a:t>
            </a:fld>
            <a:endParaRPr lang="x-none"/>
          </a:p>
        </p:txBody>
      </p:sp>
    </p:spTree>
    <p:extLst>
      <p:ext uri="{BB962C8B-B14F-4D97-AF65-F5344CB8AC3E}">
        <p14:creationId xmlns:p14="http://schemas.microsoft.com/office/powerpoint/2010/main" xmlns="" val="68086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79E301-42B7-3E16-796B-714EC259012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xmlns="" id="{751B8664-FC58-563D-033C-EE9EE89F20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a16="http://schemas.microsoft.com/office/drawing/2014/main" xmlns="" id="{2D196E82-FD0D-F996-D4E1-C3C4B600C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A1024DB8-4332-B9A4-51D4-6D332511BE5C}"/>
              </a:ext>
            </a:extLst>
          </p:cNvPr>
          <p:cNvSpPr>
            <a:spLocks noGrp="1"/>
          </p:cNvSpPr>
          <p:nvPr>
            <p:ph type="dt" sz="half" idx="10"/>
          </p:nvPr>
        </p:nvSpPr>
        <p:spPr/>
        <p:txBody>
          <a:bodyPr/>
          <a:lstStyle/>
          <a:p>
            <a:fld id="{962961EE-1557-1F4E-928D-BD1422EB3F8D}" type="datetimeFigureOut">
              <a:rPr lang="x-none" smtClean="0"/>
              <a:pPr/>
              <a:t>10.1.2023</a:t>
            </a:fld>
            <a:endParaRPr lang="x-none"/>
          </a:p>
        </p:txBody>
      </p:sp>
      <p:sp>
        <p:nvSpPr>
          <p:cNvPr id="6" name="Footer Placeholder 5">
            <a:extLst>
              <a:ext uri="{FF2B5EF4-FFF2-40B4-BE49-F238E27FC236}">
                <a16:creationId xmlns:a16="http://schemas.microsoft.com/office/drawing/2014/main" xmlns="" id="{D5CA151D-0E2D-A06D-D913-CFECED385A6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BD8EE560-45EA-1006-8ED9-A3E874748759}"/>
              </a:ext>
            </a:extLst>
          </p:cNvPr>
          <p:cNvSpPr>
            <a:spLocks noGrp="1"/>
          </p:cNvSpPr>
          <p:nvPr>
            <p:ph type="sldNum" sz="quarter" idx="12"/>
          </p:nvPr>
        </p:nvSpPr>
        <p:spPr/>
        <p:txBody>
          <a:bodyPr/>
          <a:lstStyle/>
          <a:p>
            <a:fld id="{EEC7C9B9-A881-9D4B-A169-DDF8125523BE}" type="slidenum">
              <a:rPr lang="x-none" smtClean="0"/>
              <a:pPr/>
              <a:t>‹#›</a:t>
            </a:fld>
            <a:endParaRPr lang="x-none"/>
          </a:p>
        </p:txBody>
      </p:sp>
    </p:spTree>
    <p:extLst>
      <p:ext uri="{BB962C8B-B14F-4D97-AF65-F5344CB8AC3E}">
        <p14:creationId xmlns:p14="http://schemas.microsoft.com/office/powerpoint/2010/main" xmlns="" val="2067929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C8A7F-A956-AE9B-5F27-933FE003970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xmlns="" id="{05370817-57D4-E74A-31ED-06D9D82BBB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B038325A-A334-3C2B-7E38-9DA688DEA1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17C5FA9C-69A8-BE9F-3D20-4912B6633380}"/>
              </a:ext>
            </a:extLst>
          </p:cNvPr>
          <p:cNvSpPr>
            <a:spLocks noGrp="1"/>
          </p:cNvSpPr>
          <p:nvPr>
            <p:ph type="dt" sz="half" idx="10"/>
          </p:nvPr>
        </p:nvSpPr>
        <p:spPr/>
        <p:txBody>
          <a:bodyPr/>
          <a:lstStyle/>
          <a:p>
            <a:fld id="{962961EE-1557-1F4E-928D-BD1422EB3F8D}" type="datetimeFigureOut">
              <a:rPr lang="x-none" smtClean="0"/>
              <a:pPr/>
              <a:t>10.1.2023</a:t>
            </a:fld>
            <a:endParaRPr lang="x-none"/>
          </a:p>
        </p:txBody>
      </p:sp>
      <p:sp>
        <p:nvSpPr>
          <p:cNvPr id="6" name="Footer Placeholder 5">
            <a:extLst>
              <a:ext uri="{FF2B5EF4-FFF2-40B4-BE49-F238E27FC236}">
                <a16:creationId xmlns:a16="http://schemas.microsoft.com/office/drawing/2014/main" xmlns="" id="{42DA243C-A5F1-7DE5-DEBD-C4D67404CA6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2889D209-8CEA-16A1-4708-2F30E7FEDB42}"/>
              </a:ext>
            </a:extLst>
          </p:cNvPr>
          <p:cNvSpPr>
            <a:spLocks noGrp="1"/>
          </p:cNvSpPr>
          <p:nvPr>
            <p:ph type="sldNum" sz="quarter" idx="12"/>
          </p:nvPr>
        </p:nvSpPr>
        <p:spPr/>
        <p:txBody>
          <a:bodyPr/>
          <a:lstStyle/>
          <a:p>
            <a:fld id="{EEC7C9B9-A881-9D4B-A169-DDF8125523BE}" type="slidenum">
              <a:rPr lang="x-none" smtClean="0"/>
              <a:pPr/>
              <a:t>‹#›</a:t>
            </a:fld>
            <a:endParaRPr lang="x-none"/>
          </a:p>
        </p:txBody>
      </p:sp>
    </p:spTree>
    <p:extLst>
      <p:ext uri="{BB962C8B-B14F-4D97-AF65-F5344CB8AC3E}">
        <p14:creationId xmlns:p14="http://schemas.microsoft.com/office/powerpoint/2010/main" xmlns="" val="622370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A80E3A9-7C1E-BF43-F810-2A5BBF7F9C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xmlns="" id="{C8469713-8720-CAB6-325D-DAFB769464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xmlns="" id="{482BB1DD-2823-2259-607A-99D9301D40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2961EE-1557-1F4E-928D-BD1422EB3F8D}" type="datetimeFigureOut">
              <a:rPr lang="x-none" smtClean="0"/>
              <a:pPr/>
              <a:t>10.1.2023</a:t>
            </a:fld>
            <a:endParaRPr lang="x-none"/>
          </a:p>
        </p:txBody>
      </p:sp>
      <p:sp>
        <p:nvSpPr>
          <p:cNvPr id="5" name="Footer Placeholder 4">
            <a:extLst>
              <a:ext uri="{FF2B5EF4-FFF2-40B4-BE49-F238E27FC236}">
                <a16:creationId xmlns:a16="http://schemas.microsoft.com/office/drawing/2014/main" xmlns="" id="{22052B88-F116-30C5-9B10-A93DAAB13A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27B59452-F90F-90D9-3378-4118EDF86A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C7C9B9-A881-9D4B-A169-DDF8125523BE}" type="slidenum">
              <a:rPr lang="x-none" smtClean="0"/>
              <a:pPr/>
              <a:t>‹#›</a:t>
            </a:fld>
            <a:endParaRPr lang="x-none"/>
          </a:p>
        </p:txBody>
      </p:sp>
    </p:spTree>
    <p:extLst>
      <p:ext uri="{BB962C8B-B14F-4D97-AF65-F5344CB8AC3E}">
        <p14:creationId xmlns:p14="http://schemas.microsoft.com/office/powerpoint/2010/main" xmlns="" val="380431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B147F29-0A72-2165-C9F6-5F6BD86F3F2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FFB72062-3EAB-345D-2F53-FECA376D37D7}"/>
              </a:ext>
            </a:extLst>
          </p:cNvPr>
          <p:cNvSpPr>
            <a:spLocks noGrp="1"/>
          </p:cNvSpPr>
          <p:nvPr>
            <p:ph type="ctrTitle"/>
          </p:nvPr>
        </p:nvSpPr>
        <p:spPr>
          <a:xfrm>
            <a:off x="1524000" y="1858169"/>
            <a:ext cx="9144000" cy="2387600"/>
          </a:xfrm>
        </p:spPr>
        <p:txBody>
          <a:bodyPr>
            <a:normAutofit fontScale="90000"/>
          </a:bodyPr>
          <a:lstStyle/>
          <a:p>
            <a:r>
              <a:rPr lang="sr-Cyrl-RS" dirty="0">
                <a:latin typeface="+mn-lt"/>
                <a:cs typeface="Times New Roman" panose="02020603050405020304" pitchFamily="18" charset="0"/>
              </a:rPr>
              <a:t>МЕНДЕЛОВА ПРАВИЛА НАСЛЕЂИВАЊА. НАСЛЕЂИВАЊЕ ПОЛА. НАСЛЕДНЕ БОЛЕСТИ</a:t>
            </a:r>
            <a:endParaRPr lang="x-none" dirty="0">
              <a:latin typeface="+mn-lt"/>
              <a:cs typeface="Times New Roman" panose="02020603050405020304" pitchFamily="18" charset="0"/>
            </a:endParaRPr>
          </a:p>
        </p:txBody>
      </p:sp>
    </p:spTree>
    <p:extLst>
      <p:ext uri="{BB962C8B-B14F-4D97-AF65-F5344CB8AC3E}">
        <p14:creationId xmlns:p14="http://schemas.microsoft.com/office/powerpoint/2010/main" xmlns="" val="4184369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88E4CC2-80A7-D41A-4D75-2F92FE7D2E52}"/>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xmlns="" id="{F62A6F06-6141-C876-EABC-12D5E051A0D3}"/>
              </a:ext>
            </a:extLst>
          </p:cNvPr>
          <p:cNvSpPr>
            <a:spLocks noGrp="1"/>
          </p:cNvSpPr>
          <p:nvPr>
            <p:ph idx="1"/>
          </p:nvPr>
        </p:nvSpPr>
        <p:spPr>
          <a:xfrm>
            <a:off x="101930" y="756846"/>
            <a:ext cx="10515600" cy="4351338"/>
          </a:xfrm>
        </p:spPr>
        <p:txBody>
          <a:bodyPr/>
          <a:lstStyle/>
          <a:p>
            <a:r>
              <a:rPr lang="sr-Cyrl-RS" dirty="0"/>
              <a:t>Један ген може имати две или више варијанти. Различите варијанте истог гена називају се </a:t>
            </a:r>
            <a:r>
              <a:rPr lang="sr-Cyrl-RS" dirty="0" err="1"/>
              <a:t>алели</a:t>
            </a:r>
            <a:r>
              <a:rPr lang="sr-Cyrl-RS" dirty="0"/>
              <a:t>. </a:t>
            </a:r>
          </a:p>
          <a:p>
            <a:r>
              <a:rPr lang="sr-Cyrl-RS" dirty="0" err="1"/>
              <a:t>Алел</a:t>
            </a:r>
            <a:r>
              <a:rPr lang="sr-Cyrl-RS" dirty="0"/>
              <a:t> може бити: </a:t>
            </a:r>
          </a:p>
          <a:p>
            <a:r>
              <a:rPr lang="sr-Cyrl-RS" dirty="0"/>
              <a:t>-доминантан ( функционалан)</a:t>
            </a:r>
          </a:p>
          <a:p>
            <a:r>
              <a:rPr lang="sr-Cyrl-RS" dirty="0"/>
              <a:t>-рецесиван ( </a:t>
            </a:r>
            <a:r>
              <a:rPr lang="sr-Cyrl-RS" dirty="0" smtClean="0"/>
              <a:t>нефункционалан</a:t>
            </a:r>
            <a:r>
              <a:rPr lang="sr-Cyrl-RS" dirty="0"/>
              <a:t>)</a:t>
            </a:r>
            <a:endParaRPr lang="x-none" dirty="0"/>
          </a:p>
        </p:txBody>
      </p:sp>
      <p:sp>
        <p:nvSpPr>
          <p:cNvPr id="5" name="Title 1">
            <a:extLst>
              <a:ext uri="{FF2B5EF4-FFF2-40B4-BE49-F238E27FC236}">
                <a16:creationId xmlns:a16="http://schemas.microsoft.com/office/drawing/2014/main" xmlns="" id="{FF569ACA-2B09-F666-D36E-69C56004451F}"/>
              </a:ext>
            </a:extLst>
          </p:cNvPr>
          <p:cNvSpPr txBox="1">
            <a:spLocks/>
          </p:cNvSpPr>
          <p:nvPr/>
        </p:nvSpPr>
        <p:spPr>
          <a:xfrm>
            <a:off x="0" y="-2865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r-Cyrl-RS" dirty="0">
                <a:latin typeface="+mn-lt"/>
                <a:cs typeface="Times New Roman" panose="02020603050405020304" pitchFamily="18" charset="0"/>
              </a:rPr>
              <a:t>ПОЈАМ ГЕНСКИ АЛЕЛ</a:t>
            </a:r>
            <a:endParaRPr lang="x-none" dirty="0">
              <a:latin typeface="+mn-lt"/>
              <a:cs typeface="Times New Roman" panose="02020603050405020304" pitchFamily="18" charset="0"/>
            </a:endParaRPr>
          </a:p>
        </p:txBody>
      </p:sp>
      <p:pic>
        <p:nvPicPr>
          <p:cNvPr id="1026" name="Picture 2" descr="Rečnik genetskih pojmova – Genetičko savetovalište">
            <a:extLst>
              <a:ext uri="{FF2B5EF4-FFF2-40B4-BE49-F238E27FC236}">
                <a16:creationId xmlns:a16="http://schemas.microsoft.com/office/drawing/2014/main" xmlns="" id="{8913325C-E0C4-7A99-8F29-93F1DECE7FA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1262" y="3285806"/>
            <a:ext cx="5890161" cy="31439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210617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F4EFF68-8035-C877-A881-23A9B9008DCA}"/>
              </a:ext>
            </a:extLst>
          </p:cNvPr>
          <p:cNvPicPr>
            <a:picLocks noChangeAspect="1"/>
          </p:cNvPicPr>
          <p:nvPr/>
        </p:nvPicPr>
        <p:blipFill>
          <a:blip r:embed="rId2"/>
          <a:stretch>
            <a:fillRect/>
          </a:stretch>
        </p:blipFill>
        <p:spPr>
          <a:xfrm>
            <a:off x="-682" y="-18256"/>
            <a:ext cx="12192000" cy="6858000"/>
          </a:xfrm>
          <a:prstGeom prst="rect">
            <a:avLst/>
          </a:prstGeom>
        </p:spPr>
      </p:pic>
      <p:sp>
        <p:nvSpPr>
          <p:cNvPr id="2" name="Title 1">
            <a:extLst>
              <a:ext uri="{FF2B5EF4-FFF2-40B4-BE49-F238E27FC236}">
                <a16:creationId xmlns:a16="http://schemas.microsoft.com/office/drawing/2014/main" xmlns="" id="{E4B12D85-D289-4130-FF4D-786260DEE7FC}"/>
              </a:ext>
            </a:extLst>
          </p:cNvPr>
          <p:cNvSpPr>
            <a:spLocks noGrp="1"/>
          </p:cNvSpPr>
          <p:nvPr>
            <p:ph type="title"/>
          </p:nvPr>
        </p:nvSpPr>
        <p:spPr>
          <a:xfrm>
            <a:off x="-1" y="18256"/>
            <a:ext cx="12191999" cy="749000"/>
          </a:xfrm>
        </p:spPr>
        <p:txBody>
          <a:bodyPr/>
          <a:lstStyle/>
          <a:p>
            <a:r>
              <a:rPr lang="sr-Cyrl-RS" dirty="0">
                <a:latin typeface="+mn-lt"/>
                <a:cs typeface="Times New Roman" panose="02020603050405020304" pitchFamily="18" charset="0"/>
              </a:rPr>
              <a:t>ПОЈАМ ГЕНСКИ АЛЕЛ</a:t>
            </a:r>
            <a:endParaRPr lang="x-none" dirty="0">
              <a:latin typeface="+mn-lt"/>
              <a:cs typeface="Times New Roman" panose="02020603050405020304" pitchFamily="18" charset="0"/>
            </a:endParaRPr>
          </a:p>
        </p:txBody>
      </p:sp>
      <p:sp>
        <p:nvSpPr>
          <p:cNvPr id="3" name="Content Placeholder 2">
            <a:extLst>
              <a:ext uri="{FF2B5EF4-FFF2-40B4-BE49-F238E27FC236}">
                <a16:creationId xmlns:a16="http://schemas.microsoft.com/office/drawing/2014/main" xmlns="" id="{0EA963BA-3D06-AAF7-9477-7247D1B93791}"/>
              </a:ext>
            </a:extLst>
          </p:cNvPr>
          <p:cNvSpPr>
            <a:spLocks noGrp="1"/>
          </p:cNvSpPr>
          <p:nvPr>
            <p:ph idx="1"/>
          </p:nvPr>
        </p:nvSpPr>
        <p:spPr>
          <a:xfrm>
            <a:off x="102476" y="785512"/>
            <a:ext cx="11627561" cy="1075946"/>
          </a:xfrm>
        </p:spPr>
        <p:txBody>
          <a:bodyPr>
            <a:normAutofit/>
          </a:bodyPr>
          <a:lstStyle/>
          <a:p>
            <a:r>
              <a:rPr lang="sr-Cyrl-RS" dirty="0">
                <a:cs typeface="Times New Roman" panose="02020603050405020304" pitchFamily="18" charset="0"/>
              </a:rPr>
              <a:t>На хомологним хромозомима могу бити исти или различити </a:t>
            </a:r>
            <a:r>
              <a:rPr lang="sr-Cyrl-RS" dirty="0" err="1"/>
              <a:t>алели</a:t>
            </a:r>
            <a:r>
              <a:rPr lang="sr-Cyrl-RS" dirty="0"/>
              <a:t>.</a:t>
            </a:r>
            <a:endParaRPr lang="x-none" dirty="0"/>
          </a:p>
        </p:txBody>
      </p:sp>
      <p:pic>
        <p:nvPicPr>
          <p:cNvPr id="5" name="Picture 4">
            <a:extLst>
              <a:ext uri="{FF2B5EF4-FFF2-40B4-BE49-F238E27FC236}">
                <a16:creationId xmlns:a16="http://schemas.microsoft.com/office/drawing/2014/main" xmlns="" id="{5F1F89C3-0E3C-BD72-6092-EA96BCAB5509}"/>
              </a:ext>
            </a:extLst>
          </p:cNvPr>
          <p:cNvPicPr>
            <a:picLocks noChangeAspect="1"/>
          </p:cNvPicPr>
          <p:nvPr/>
        </p:nvPicPr>
        <p:blipFill>
          <a:blip r:embed="rId3"/>
          <a:stretch>
            <a:fillRect/>
          </a:stretch>
        </p:blipFill>
        <p:spPr>
          <a:xfrm>
            <a:off x="576942" y="1265064"/>
            <a:ext cx="5856516" cy="2054788"/>
          </a:xfrm>
          <a:prstGeom prst="rect">
            <a:avLst/>
          </a:prstGeom>
        </p:spPr>
      </p:pic>
      <p:sp>
        <p:nvSpPr>
          <p:cNvPr id="7" name="TextBox 6">
            <a:extLst>
              <a:ext uri="{FF2B5EF4-FFF2-40B4-BE49-F238E27FC236}">
                <a16:creationId xmlns:a16="http://schemas.microsoft.com/office/drawing/2014/main" xmlns="" id="{C81035A8-DADC-7AA7-763C-365F4283D86B}"/>
              </a:ext>
            </a:extLst>
          </p:cNvPr>
          <p:cNvSpPr txBox="1"/>
          <p:nvPr/>
        </p:nvSpPr>
        <p:spPr>
          <a:xfrm>
            <a:off x="102477" y="3352612"/>
            <a:ext cx="10287002" cy="3662541"/>
          </a:xfrm>
          <a:prstGeom prst="rect">
            <a:avLst/>
          </a:prstGeom>
          <a:noFill/>
        </p:spPr>
        <p:txBody>
          <a:bodyPr wrap="square" rtlCol="0">
            <a:spAutoFit/>
          </a:bodyPr>
          <a:lstStyle/>
          <a:p>
            <a:pPr marL="285750" indent="-285750">
              <a:buFont typeface="Arial" panose="020B0604020202020204" pitchFamily="34" charset="0"/>
              <a:buChar char="•"/>
            </a:pPr>
            <a:r>
              <a:rPr lang="sr-Cyrl-RS" sz="2800" dirty="0">
                <a:cs typeface="Times New Roman" panose="02020603050405020304" pitchFamily="18" charset="0"/>
              </a:rPr>
              <a:t>Доминантни </a:t>
            </a:r>
            <a:r>
              <a:rPr lang="sr-Cyrl-RS" sz="2800" dirty="0" err="1">
                <a:cs typeface="Times New Roman" panose="02020603050405020304" pitchFamily="18" charset="0"/>
              </a:rPr>
              <a:t>алели</a:t>
            </a:r>
            <a:r>
              <a:rPr lang="sr-Cyrl-RS" sz="2800" dirty="0">
                <a:cs typeface="Times New Roman" panose="02020603050405020304" pitchFamily="18" charset="0"/>
              </a:rPr>
              <a:t> означавају са великим словима (А,Б,В…) , а </a:t>
            </a:r>
            <a:r>
              <a:rPr lang="sr-Cyrl-RS" sz="2800" dirty="0" err="1">
                <a:cs typeface="Times New Roman" panose="02020603050405020304" pitchFamily="18" charset="0"/>
              </a:rPr>
              <a:t>рецесиван</a:t>
            </a:r>
            <a:r>
              <a:rPr lang="sr-Cyrl-RS" sz="2800" dirty="0">
                <a:cs typeface="Times New Roman" panose="02020603050405020304" pitchFamily="18" charset="0"/>
              </a:rPr>
              <a:t>  малим словима (</a:t>
            </a:r>
            <a:r>
              <a:rPr lang="sr-Cyrl-RS" sz="2800" dirty="0" err="1">
                <a:cs typeface="Times New Roman" panose="02020603050405020304" pitchFamily="18" charset="0"/>
              </a:rPr>
              <a:t>а,б,в</a:t>
            </a:r>
            <a:r>
              <a:rPr lang="sr-Cyrl-RS" sz="2800" dirty="0">
                <a:cs typeface="Times New Roman" panose="02020603050405020304" pitchFamily="18" charset="0"/>
              </a:rPr>
              <a:t>…).</a:t>
            </a:r>
          </a:p>
          <a:p>
            <a:pPr marL="285750" indent="-285750">
              <a:buFont typeface="Arial" panose="020B0604020202020204" pitchFamily="34" charset="0"/>
              <a:buChar char="•"/>
            </a:pPr>
            <a:r>
              <a:rPr lang="sr-Cyrl-RS" sz="2800" dirty="0">
                <a:cs typeface="Times New Roman" panose="02020603050405020304" pitchFamily="18" charset="0"/>
              </a:rPr>
              <a:t>Један доминантан </a:t>
            </a:r>
            <a:r>
              <a:rPr lang="sr-Cyrl-RS" sz="2800" dirty="0" err="1">
                <a:cs typeface="Times New Roman" panose="02020603050405020304" pitchFamily="18" charset="0"/>
              </a:rPr>
              <a:t>алел</a:t>
            </a:r>
            <a:r>
              <a:rPr lang="sr-Cyrl-RS" sz="2800" dirty="0">
                <a:cs typeface="Times New Roman" panose="02020603050405020304" pitchFamily="18" charset="0"/>
              </a:rPr>
              <a:t> на хомологном хромозому довољан је да се у </a:t>
            </a:r>
            <a:r>
              <a:rPr lang="sr-Cyrl-RS" sz="2800" dirty="0" err="1">
                <a:cs typeface="Times New Roman" panose="02020603050405020304" pitchFamily="18" charset="0"/>
              </a:rPr>
              <a:t>фенотипу</a:t>
            </a:r>
            <a:r>
              <a:rPr lang="sr-Cyrl-RS" sz="2800" dirty="0">
                <a:cs typeface="Times New Roman" panose="02020603050405020304" pitchFamily="18" charset="0"/>
              </a:rPr>
              <a:t> испољава доминантне особине.</a:t>
            </a:r>
          </a:p>
          <a:p>
            <a:r>
              <a:rPr lang="sr-Cyrl-RS" sz="2400" dirty="0">
                <a:cs typeface="Times New Roman" panose="02020603050405020304" pitchFamily="18" charset="0"/>
              </a:rPr>
              <a:t>                            </a:t>
            </a:r>
          </a:p>
          <a:p>
            <a:endParaRPr lang="sr-Cyrl-RS" sz="2400" dirty="0">
              <a:cs typeface="Times New Roman" panose="02020603050405020304" pitchFamily="18" charset="0"/>
            </a:endParaRPr>
          </a:p>
          <a:p>
            <a:r>
              <a:rPr lang="sr-Cyrl-RS" sz="2400" dirty="0">
                <a:cs typeface="Times New Roman" panose="02020603050405020304" pitchFamily="18" charset="0"/>
              </a:rPr>
              <a:t>                                  (</a:t>
            </a:r>
            <a:r>
              <a:rPr lang="sr-Cyrl-RS" sz="2400" dirty="0" err="1">
                <a:cs typeface="Times New Roman" panose="02020603050405020304" pitchFamily="18" charset="0"/>
              </a:rPr>
              <a:t>хетерозигот</a:t>
            </a:r>
            <a:r>
              <a:rPr lang="sr-Cyrl-RS" sz="2400" dirty="0">
                <a:cs typeface="Times New Roman" panose="02020603050405020304" pitchFamily="18" charset="0"/>
              </a:rPr>
              <a:t>)                            </a:t>
            </a:r>
          </a:p>
          <a:p>
            <a:endParaRPr lang="sr-Cyrl-RS" sz="2400" dirty="0"/>
          </a:p>
          <a:p>
            <a:pPr marL="285750" indent="-285750">
              <a:buFont typeface="Arial" panose="020B0604020202020204" pitchFamily="34" charset="0"/>
              <a:buChar char="•"/>
            </a:pPr>
            <a:endParaRPr lang="sr-Cyrl-RS" sz="2400" dirty="0"/>
          </a:p>
        </p:txBody>
      </p:sp>
      <p:pic>
        <p:nvPicPr>
          <p:cNvPr id="8" name="Picture 7">
            <a:extLst>
              <a:ext uri="{FF2B5EF4-FFF2-40B4-BE49-F238E27FC236}">
                <a16:creationId xmlns:a16="http://schemas.microsoft.com/office/drawing/2014/main" xmlns="" id="{63F7A880-B540-27D7-D865-1C8134FE5C39}"/>
              </a:ext>
            </a:extLst>
          </p:cNvPr>
          <p:cNvPicPr>
            <a:picLocks noChangeAspect="1"/>
          </p:cNvPicPr>
          <p:nvPr/>
        </p:nvPicPr>
        <p:blipFill>
          <a:blip r:embed="rId4"/>
          <a:stretch>
            <a:fillRect/>
          </a:stretch>
        </p:blipFill>
        <p:spPr>
          <a:xfrm>
            <a:off x="576942" y="5127326"/>
            <a:ext cx="1698171" cy="1745178"/>
          </a:xfrm>
          <a:prstGeom prst="rect">
            <a:avLst/>
          </a:prstGeom>
        </p:spPr>
      </p:pic>
    </p:spTree>
    <p:extLst>
      <p:ext uri="{BB962C8B-B14F-4D97-AF65-F5344CB8AC3E}">
        <p14:creationId xmlns:p14="http://schemas.microsoft.com/office/powerpoint/2010/main" xmlns="" val="84153996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F4EFF68-8035-C877-A881-23A9B9008DC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E4B12D85-D289-4130-FF4D-786260DEE7FC}"/>
              </a:ext>
            </a:extLst>
          </p:cNvPr>
          <p:cNvSpPr>
            <a:spLocks noGrp="1"/>
          </p:cNvSpPr>
          <p:nvPr>
            <p:ph type="title"/>
          </p:nvPr>
        </p:nvSpPr>
        <p:spPr>
          <a:xfrm>
            <a:off x="0" y="-286545"/>
            <a:ext cx="10515600" cy="1325563"/>
          </a:xfrm>
        </p:spPr>
        <p:txBody>
          <a:bodyPr>
            <a:normAutofit/>
          </a:bodyPr>
          <a:lstStyle/>
          <a:p>
            <a:r>
              <a:rPr lang="sr-Cyrl-RS" dirty="0">
                <a:latin typeface="+mn-lt"/>
                <a:cs typeface="Times New Roman" panose="02020603050405020304" pitchFamily="18" charset="0"/>
              </a:rPr>
              <a:t>ПОЈАМ ГЕНСКИ АЛЕЛ</a:t>
            </a:r>
            <a:endParaRPr lang="x-none" dirty="0">
              <a:latin typeface="+mn-lt"/>
              <a:cs typeface="Times New Roman" panose="02020603050405020304" pitchFamily="18" charset="0"/>
            </a:endParaRPr>
          </a:p>
        </p:txBody>
      </p:sp>
      <p:sp>
        <p:nvSpPr>
          <p:cNvPr id="3" name="Content Placeholder 2">
            <a:extLst>
              <a:ext uri="{FF2B5EF4-FFF2-40B4-BE49-F238E27FC236}">
                <a16:creationId xmlns:a16="http://schemas.microsoft.com/office/drawing/2014/main" xmlns="" id="{0EA963BA-3D06-AAF7-9477-7247D1B93791}"/>
              </a:ext>
            </a:extLst>
          </p:cNvPr>
          <p:cNvSpPr>
            <a:spLocks noGrp="1"/>
          </p:cNvSpPr>
          <p:nvPr>
            <p:ph idx="1"/>
          </p:nvPr>
        </p:nvSpPr>
        <p:spPr>
          <a:xfrm>
            <a:off x="113805" y="683161"/>
            <a:ext cx="10515600" cy="4351338"/>
          </a:xfrm>
        </p:spPr>
        <p:txBody>
          <a:bodyPr>
            <a:normAutofit/>
          </a:bodyPr>
          <a:lstStyle/>
          <a:p>
            <a:r>
              <a:rPr lang="sr-Cyrl-RS" dirty="0"/>
              <a:t>За </a:t>
            </a:r>
            <a:r>
              <a:rPr lang="sr-Cyrl-RS" dirty="0" err="1"/>
              <a:t>рецесиван</a:t>
            </a:r>
            <a:r>
              <a:rPr lang="sr-Cyrl-RS" dirty="0"/>
              <a:t> </a:t>
            </a:r>
            <a:r>
              <a:rPr lang="sr-Cyrl-RS" dirty="0" err="1"/>
              <a:t>алел</a:t>
            </a:r>
            <a:r>
              <a:rPr lang="sr-Cyrl-RS" dirty="0"/>
              <a:t> мора бити два </a:t>
            </a:r>
            <a:r>
              <a:rPr lang="sr-Cyrl-RS" dirty="0" err="1"/>
              <a:t>рецесивна</a:t>
            </a:r>
            <a:r>
              <a:rPr lang="sr-Cyrl-RS" dirty="0"/>
              <a:t> </a:t>
            </a:r>
            <a:r>
              <a:rPr lang="sr-Cyrl-RS" dirty="0" err="1"/>
              <a:t>алела</a:t>
            </a:r>
            <a:r>
              <a:rPr lang="sr-Cyrl-RS" dirty="0"/>
              <a:t> да би се испољавале </a:t>
            </a:r>
            <a:r>
              <a:rPr lang="sr-Cyrl-RS" dirty="0" err="1"/>
              <a:t>рецесивне</a:t>
            </a:r>
            <a:r>
              <a:rPr lang="sr-Cyrl-RS" dirty="0"/>
              <a:t> особине.</a:t>
            </a:r>
          </a:p>
          <a:p>
            <a:pPr marL="0" indent="0">
              <a:buNone/>
            </a:pPr>
            <a:endParaRPr lang="sr-Cyrl-RS" dirty="0"/>
          </a:p>
          <a:p>
            <a:pPr marL="0" indent="0">
              <a:buNone/>
            </a:pPr>
            <a:endParaRPr lang="sr-Cyrl-RS" dirty="0"/>
          </a:p>
          <a:p>
            <a:pPr marL="0" indent="0">
              <a:buNone/>
            </a:pPr>
            <a:r>
              <a:rPr lang="sr-Cyrl-RS" dirty="0"/>
              <a:t>                     (</a:t>
            </a:r>
            <a:r>
              <a:rPr lang="sr-Cyrl-RS" dirty="0" err="1"/>
              <a:t>рецесиван</a:t>
            </a:r>
            <a:r>
              <a:rPr lang="sr-Cyrl-RS" dirty="0"/>
              <a:t> </a:t>
            </a:r>
            <a:r>
              <a:rPr lang="sr-Cyrl-RS" dirty="0" err="1"/>
              <a:t>хомозигот</a:t>
            </a:r>
            <a:r>
              <a:rPr lang="sr-Cyrl-RS" dirty="0"/>
              <a:t>)</a:t>
            </a:r>
          </a:p>
          <a:p>
            <a:r>
              <a:rPr lang="sr-Cyrl-RS" dirty="0"/>
              <a:t>Ако се на једном пару хомологних хромозома нађу два једнако доминантна </a:t>
            </a:r>
            <a:r>
              <a:rPr lang="sr-Cyrl-RS" dirty="0" err="1"/>
              <a:t>алела</a:t>
            </a:r>
            <a:r>
              <a:rPr lang="sr-Cyrl-RS" dirty="0"/>
              <a:t> , сваки од њих испољава своје </a:t>
            </a:r>
            <a:r>
              <a:rPr lang="sr-Cyrl-RS" dirty="0" err="1"/>
              <a:t>дејство.Једнако</a:t>
            </a:r>
            <a:r>
              <a:rPr lang="sr-Cyrl-RS" dirty="0"/>
              <a:t> доминантни </a:t>
            </a:r>
            <a:r>
              <a:rPr lang="sr-Cyrl-RS" dirty="0" err="1"/>
              <a:t>алели</a:t>
            </a:r>
            <a:r>
              <a:rPr lang="sr-Cyrl-RS" dirty="0"/>
              <a:t> називају се </a:t>
            </a:r>
            <a:r>
              <a:rPr lang="sr-Cyrl-RS" dirty="0" err="1"/>
              <a:t>кодоминантни</a:t>
            </a:r>
            <a:r>
              <a:rPr lang="sr-Cyrl-RS" dirty="0"/>
              <a:t> </a:t>
            </a:r>
            <a:r>
              <a:rPr lang="sr-Cyrl-RS" dirty="0" err="1"/>
              <a:t>алели</a:t>
            </a:r>
            <a:r>
              <a:rPr lang="sr-Cyrl-RS" dirty="0"/>
              <a:t>. </a:t>
            </a:r>
          </a:p>
          <a:p>
            <a:pPr marL="0" indent="0">
              <a:buNone/>
            </a:pPr>
            <a:r>
              <a:rPr lang="sr-Cyrl-RS" dirty="0"/>
              <a:t>                          (доминантан </a:t>
            </a:r>
            <a:r>
              <a:rPr lang="sr-Cyrl-RS" dirty="0" err="1"/>
              <a:t>хомозигот</a:t>
            </a:r>
            <a:r>
              <a:rPr lang="sr-Cyrl-RS" dirty="0"/>
              <a:t>)</a:t>
            </a:r>
          </a:p>
          <a:p>
            <a:endParaRPr lang="sr-Cyrl-RS" dirty="0"/>
          </a:p>
          <a:p>
            <a:endParaRPr lang="sr-Cyrl-RS" dirty="0"/>
          </a:p>
          <a:p>
            <a:pPr marL="0" indent="0">
              <a:buNone/>
            </a:pPr>
            <a:endParaRPr lang="sr-Cyrl-RS" dirty="0"/>
          </a:p>
          <a:p>
            <a:endParaRPr lang="x-none" dirty="0"/>
          </a:p>
        </p:txBody>
      </p:sp>
      <p:pic>
        <p:nvPicPr>
          <p:cNvPr id="5" name="Picture 4">
            <a:extLst>
              <a:ext uri="{FF2B5EF4-FFF2-40B4-BE49-F238E27FC236}">
                <a16:creationId xmlns:a16="http://schemas.microsoft.com/office/drawing/2014/main" xmlns="" id="{2CCC557C-6293-1C0D-597B-1D8C347C42DD}"/>
              </a:ext>
            </a:extLst>
          </p:cNvPr>
          <p:cNvPicPr>
            <a:picLocks noChangeAspect="1"/>
          </p:cNvPicPr>
          <p:nvPr/>
        </p:nvPicPr>
        <p:blipFill>
          <a:blip r:embed="rId3"/>
          <a:stretch>
            <a:fillRect/>
          </a:stretch>
        </p:blipFill>
        <p:spPr>
          <a:xfrm>
            <a:off x="418758" y="1488582"/>
            <a:ext cx="1368199" cy="1548176"/>
          </a:xfrm>
          <a:prstGeom prst="rect">
            <a:avLst/>
          </a:prstGeom>
        </p:spPr>
      </p:pic>
      <p:pic>
        <p:nvPicPr>
          <p:cNvPr id="6" name="Picture 5">
            <a:extLst>
              <a:ext uri="{FF2B5EF4-FFF2-40B4-BE49-F238E27FC236}">
                <a16:creationId xmlns:a16="http://schemas.microsoft.com/office/drawing/2014/main" xmlns="" id="{16F77FDA-1581-539D-BBA4-D6CAC4EFD50D}"/>
              </a:ext>
            </a:extLst>
          </p:cNvPr>
          <p:cNvPicPr>
            <a:picLocks noChangeAspect="1"/>
          </p:cNvPicPr>
          <p:nvPr/>
        </p:nvPicPr>
        <p:blipFill>
          <a:blip r:embed="rId4"/>
          <a:stretch>
            <a:fillRect/>
          </a:stretch>
        </p:blipFill>
        <p:spPr>
          <a:xfrm>
            <a:off x="412820" y="4498985"/>
            <a:ext cx="1368198" cy="1438677"/>
          </a:xfrm>
          <a:prstGeom prst="rect">
            <a:avLst/>
          </a:prstGeom>
        </p:spPr>
      </p:pic>
    </p:spTree>
    <p:extLst>
      <p:ext uri="{BB962C8B-B14F-4D97-AF65-F5344CB8AC3E}">
        <p14:creationId xmlns:p14="http://schemas.microsoft.com/office/powerpoint/2010/main" xmlns="" val="317810418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F7486D0-02F5-D9AE-5C96-11D8C1272E3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4B53DF14-38D5-4424-A26B-C52516F1E07A}"/>
              </a:ext>
            </a:extLst>
          </p:cNvPr>
          <p:cNvSpPr>
            <a:spLocks noGrp="1"/>
          </p:cNvSpPr>
          <p:nvPr>
            <p:ph type="title"/>
          </p:nvPr>
        </p:nvSpPr>
        <p:spPr>
          <a:xfrm>
            <a:off x="232558" y="199989"/>
            <a:ext cx="8614558" cy="1024288"/>
          </a:xfrm>
        </p:spPr>
        <p:txBody>
          <a:bodyPr/>
          <a:lstStyle/>
          <a:p>
            <a:r>
              <a:rPr lang="sr-Cyrl-RS" dirty="0">
                <a:latin typeface="+mn-lt"/>
                <a:cs typeface="Times New Roman" panose="02020603050405020304" pitchFamily="18" charset="0"/>
              </a:rPr>
              <a:t>Менделова правила наслеђивања</a:t>
            </a:r>
            <a:endParaRPr lang="en-US" dirty="0">
              <a:latin typeface="+mn-lt"/>
              <a:cs typeface="Times New Roman" panose="02020603050405020304" pitchFamily="18" charset="0"/>
            </a:endParaRPr>
          </a:p>
        </p:txBody>
      </p:sp>
      <p:sp>
        <p:nvSpPr>
          <p:cNvPr id="3" name="Content Placeholder 2">
            <a:extLst>
              <a:ext uri="{FF2B5EF4-FFF2-40B4-BE49-F238E27FC236}">
                <a16:creationId xmlns:a16="http://schemas.microsoft.com/office/drawing/2014/main" xmlns="" id="{D55C7C53-062B-43D2-82A8-1BF8326FE7E4}"/>
              </a:ext>
            </a:extLst>
          </p:cNvPr>
          <p:cNvSpPr>
            <a:spLocks noGrp="1"/>
          </p:cNvSpPr>
          <p:nvPr>
            <p:ph idx="1"/>
          </p:nvPr>
        </p:nvSpPr>
        <p:spPr>
          <a:xfrm>
            <a:off x="232558" y="1424266"/>
            <a:ext cx="10515600" cy="4575176"/>
          </a:xfrm>
        </p:spPr>
        <p:txBody>
          <a:bodyPr>
            <a:normAutofit fontScale="85000" lnSpcReduction="20000"/>
          </a:bodyPr>
          <a:lstStyle/>
          <a:p>
            <a:r>
              <a:rPr lang="sr-Cyrl-RS" dirty="0">
                <a:cs typeface="Times New Roman" panose="02020603050405020304" pitchFamily="18" charset="0"/>
              </a:rPr>
              <a:t>Правила наслеђиванја која се заснивају на открићима савремене генетике названа су према Грегору Менделу.</a:t>
            </a:r>
            <a:endParaRPr lang="en-US" dirty="0">
              <a:cs typeface="Times New Roman" panose="02020603050405020304" pitchFamily="18" charset="0"/>
            </a:endParaRPr>
          </a:p>
          <a:p>
            <a:endParaRPr lang="en-US" dirty="0">
              <a:cs typeface="Times New Roman" panose="02020603050405020304" pitchFamily="18" charset="0"/>
            </a:endParaRPr>
          </a:p>
          <a:p>
            <a:pPr marL="0" indent="0">
              <a:buNone/>
            </a:pPr>
            <a:endParaRPr lang="sr-Cyrl-RS" dirty="0">
              <a:cs typeface="Times New Roman" panose="02020603050405020304" pitchFamily="18" charset="0"/>
            </a:endParaRPr>
          </a:p>
          <a:p>
            <a:pPr marL="0" indent="0">
              <a:buNone/>
            </a:pPr>
            <a:endParaRPr lang="sr-Cyrl-RS" dirty="0">
              <a:cs typeface="Times New Roman" panose="02020603050405020304" pitchFamily="18" charset="0"/>
            </a:endParaRPr>
          </a:p>
          <a:p>
            <a:pPr marL="0" indent="0">
              <a:buNone/>
            </a:pPr>
            <a:endParaRPr lang="en-US" dirty="0">
              <a:cs typeface="Times New Roman" panose="02020603050405020304" pitchFamily="18" charset="0"/>
            </a:endParaRPr>
          </a:p>
          <a:p>
            <a:r>
              <a:rPr lang="sr-Cyrl-RS" dirty="0">
                <a:cs typeface="Times New Roman" panose="02020603050405020304" pitchFamily="18" charset="0"/>
              </a:rPr>
              <a:t>Менделова правила наслеђивања приказаћемо на наслеђивању леворукости и деснорукости.</a:t>
            </a:r>
          </a:p>
          <a:p>
            <a:r>
              <a:rPr lang="sr-Cyrl-RS" dirty="0">
                <a:cs typeface="Times New Roman" panose="02020603050405020304" pitchFamily="18" charset="0"/>
              </a:rPr>
              <a:t>Деснорукост-доминантна особина (А)</a:t>
            </a:r>
          </a:p>
          <a:p>
            <a:r>
              <a:rPr lang="sr-Cyrl-RS" dirty="0">
                <a:cs typeface="Times New Roman" panose="02020603050405020304" pitchFamily="18" charset="0"/>
              </a:rPr>
              <a:t>Леворукост-рецесивна особина (а)</a:t>
            </a:r>
          </a:p>
          <a:p>
            <a:pPr marL="0" indent="0">
              <a:buNone/>
            </a:pPr>
            <a:endParaRPr lang="en-US" dirty="0"/>
          </a:p>
          <a:p>
            <a:pPr marL="0" indent="0">
              <a:buNone/>
            </a:pPr>
            <a:r>
              <a:rPr lang="en-US" dirty="0"/>
              <a:t> </a:t>
            </a:r>
          </a:p>
        </p:txBody>
      </p:sp>
      <p:pic>
        <p:nvPicPr>
          <p:cNvPr id="4" name="Picture 3">
            <a:extLst>
              <a:ext uri="{FF2B5EF4-FFF2-40B4-BE49-F238E27FC236}">
                <a16:creationId xmlns:a16="http://schemas.microsoft.com/office/drawing/2014/main" xmlns="" id="{256E551A-CDD9-483B-9542-D8416B582609}"/>
              </a:ext>
            </a:extLst>
          </p:cNvPr>
          <p:cNvPicPr>
            <a:picLocks noChangeAspect="1"/>
          </p:cNvPicPr>
          <p:nvPr/>
        </p:nvPicPr>
        <p:blipFill>
          <a:blip r:embed="rId3"/>
          <a:stretch>
            <a:fillRect/>
          </a:stretch>
        </p:blipFill>
        <p:spPr>
          <a:xfrm>
            <a:off x="505690" y="2051143"/>
            <a:ext cx="2683921" cy="1463817"/>
          </a:xfrm>
          <a:prstGeom prst="rect">
            <a:avLst/>
          </a:prstGeom>
        </p:spPr>
      </p:pic>
    </p:spTree>
    <p:extLst>
      <p:ext uri="{BB962C8B-B14F-4D97-AF65-F5344CB8AC3E}">
        <p14:creationId xmlns:p14="http://schemas.microsoft.com/office/powerpoint/2010/main" xmlns="" val="33773283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CC18837-5EEF-CC47-20FE-D0F8F478FCF9}"/>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xmlns="" id="{2E2EE215-758B-4D28-A16E-E6A6AD2737F9}"/>
              </a:ext>
            </a:extLst>
          </p:cNvPr>
          <p:cNvSpPr>
            <a:spLocks noGrp="1"/>
          </p:cNvSpPr>
          <p:nvPr>
            <p:ph idx="1"/>
          </p:nvPr>
        </p:nvSpPr>
        <p:spPr>
          <a:xfrm>
            <a:off x="90055" y="771310"/>
            <a:ext cx="7260772" cy="5837307"/>
          </a:xfrm>
        </p:spPr>
        <p:txBody>
          <a:bodyPr>
            <a:noAutofit/>
          </a:bodyPr>
          <a:lstStyle/>
          <a:p>
            <a:r>
              <a:rPr lang="sr-Cyrl-RS" sz="2600" dirty="0">
                <a:cs typeface="Times New Roman" panose="02020603050405020304" pitchFamily="18" charset="0"/>
              </a:rPr>
              <a:t>На почетку прве мејотичке </a:t>
            </a:r>
            <a:r>
              <a:rPr lang="sr-Cyrl-RS" sz="2600" dirty="0" smtClean="0">
                <a:cs typeface="Times New Roman" panose="02020603050405020304" pitchFamily="18" charset="0"/>
              </a:rPr>
              <a:t>деобе, </a:t>
            </a:r>
            <a:r>
              <a:rPr lang="sr-Cyrl-RS" sz="2600" dirty="0">
                <a:cs typeface="Times New Roman" panose="02020603050405020304" pitchFamily="18" charset="0"/>
              </a:rPr>
              <a:t>к</a:t>
            </a:r>
            <a:r>
              <a:rPr lang="sr-Cyrl-RS" sz="2600" dirty="0" smtClean="0">
                <a:cs typeface="Times New Roman" panose="02020603050405020304" pitchFamily="18" charset="0"/>
              </a:rPr>
              <a:t>ада </a:t>
            </a:r>
            <a:r>
              <a:rPr lang="sr-Cyrl-RS" sz="2600" dirty="0">
                <a:cs typeface="Times New Roman" panose="02020603050405020304" pitchFamily="18" charset="0"/>
              </a:rPr>
              <a:t>се раздвајају хомологни хромозоми </a:t>
            </a:r>
            <a:r>
              <a:rPr lang="sr-Cyrl-RS" sz="2600" dirty="0" smtClean="0">
                <a:cs typeface="Times New Roman" panose="02020603050405020304" pitchFamily="18" charset="0"/>
              </a:rPr>
              <a:t>родитеља, </a:t>
            </a:r>
            <a:r>
              <a:rPr lang="sr-Cyrl-RS" sz="2600" dirty="0">
                <a:cs typeface="Times New Roman" panose="02020603050405020304" pitchFamily="18" charset="0"/>
              </a:rPr>
              <a:t>раздвајају се и алели на </a:t>
            </a:r>
            <a:r>
              <a:rPr lang="sr-Cyrl-RS" sz="2600" dirty="0" smtClean="0">
                <a:cs typeface="Times New Roman" panose="02020603050405020304" pitchFamily="18" charset="0"/>
              </a:rPr>
              <a:t>њима. </a:t>
            </a:r>
            <a:r>
              <a:rPr lang="sr-Cyrl-RS" sz="2600" dirty="0">
                <a:cs typeface="Times New Roman" panose="02020603050405020304" pitchFamily="18" charset="0"/>
              </a:rPr>
              <a:t>Код потомка се комбинују алели са хромозома наслеђених од оба </a:t>
            </a:r>
            <a:r>
              <a:rPr lang="sr-Cyrl-RS" sz="2600" dirty="0" smtClean="0">
                <a:cs typeface="Times New Roman" panose="02020603050405020304" pitchFamily="18" charset="0"/>
              </a:rPr>
              <a:t>родитеља. </a:t>
            </a:r>
            <a:r>
              <a:rPr lang="sr-Cyrl-RS" sz="2600" dirty="0">
                <a:cs typeface="Times New Roman" panose="02020603050405020304" pitchFamily="18" charset="0"/>
              </a:rPr>
              <a:t>Од комбинације ових алела зависи каква ће се особина испољавати код </a:t>
            </a:r>
            <a:r>
              <a:rPr lang="sr-Cyrl-RS" sz="2600" dirty="0" smtClean="0">
                <a:cs typeface="Times New Roman" panose="02020603050405020304" pitchFamily="18" charset="0"/>
              </a:rPr>
              <a:t>детета. </a:t>
            </a:r>
            <a:endParaRPr lang="sr-Cyrl-RS" sz="2600" dirty="0">
              <a:cs typeface="Times New Roman" panose="02020603050405020304" pitchFamily="18" charset="0"/>
            </a:endParaRPr>
          </a:p>
          <a:p>
            <a:r>
              <a:rPr lang="sr-Cyrl-RS" sz="2600" dirty="0">
                <a:cs typeface="Times New Roman" panose="02020603050405020304" pitchFamily="18" charset="0"/>
              </a:rPr>
              <a:t>Ако један родитељ има доминантне алеле (генотип АА</a:t>
            </a:r>
            <a:r>
              <a:rPr lang="sr-Cyrl-RS" sz="2600" dirty="0" smtClean="0">
                <a:cs typeface="Times New Roman" panose="02020603050405020304" pitchFamily="18" charset="0"/>
              </a:rPr>
              <a:t>), </a:t>
            </a:r>
            <a:r>
              <a:rPr lang="sr-Cyrl-RS" sz="2600" dirty="0">
                <a:cs typeface="Times New Roman" panose="02020603050405020304" pitchFamily="18" charset="0"/>
              </a:rPr>
              <a:t>а други рецесивне (генотип аа) на хомологним </a:t>
            </a:r>
            <a:r>
              <a:rPr lang="sr-Cyrl-RS" sz="2600" dirty="0" smtClean="0">
                <a:cs typeface="Times New Roman" panose="02020603050405020304" pitchFamily="18" charset="0"/>
              </a:rPr>
              <a:t>хромозомима, </a:t>
            </a:r>
            <a:r>
              <a:rPr lang="sr-Cyrl-RS" sz="2600" dirty="0">
                <a:cs typeface="Times New Roman" panose="02020603050405020304" pitchFamily="18" charset="0"/>
              </a:rPr>
              <a:t>према правилу растављања наследних </a:t>
            </a:r>
            <a:r>
              <a:rPr lang="sr-Cyrl-RS" sz="2600" dirty="0" smtClean="0">
                <a:cs typeface="Times New Roman" panose="02020603050405020304" pitchFamily="18" charset="0"/>
              </a:rPr>
              <a:t>чинилаца, </a:t>
            </a:r>
            <a:r>
              <a:rPr lang="sr-Cyrl-RS" sz="2600" dirty="0">
                <a:cs typeface="Times New Roman" panose="02020603050405020304" pitchFamily="18" charset="0"/>
              </a:rPr>
              <a:t>алели који се налазе на хомологним хромозомима родитеља раздвајају се при формирању полних </a:t>
            </a:r>
            <a:r>
              <a:rPr lang="sr-Cyrl-RS" sz="2600" dirty="0" smtClean="0">
                <a:cs typeface="Times New Roman" panose="02020603050405020304" pitchFamily="18" charset="0"/>
              </a:rPr>
              <a:t>ћелија, </a:t>
            </a:r>
            <a:r>
              <a:rPr lang="sr-Cyrl-RS" sz="2600" dirty="0">
                <a:cs typeface="Times New Roman" panose="02020603050405020304" pitchFamily="18" charset="0"/>
              </a:rPr>
              <a:t>те ће дете ових родитеља имати различите алеле . Правило растављања наследних чинилаца је прво Менделово правило .</a:t>
            </a:r>
            <a:endParaRPr lang="en-US" sz="2600" dirty="0">
              <a:cs typeface="Times New Roman" panose="02020603050405020304" pitchFamily="18" charset="0"/>
            </a:endParaRPr>
          </a:p>
        </p:txBody>
      </p:sp>
      <p:sp>
        <p:nvSpPr>
          <p:cNvPr id="4" name="Title 1">
            <a:extLst>
              <a:ext uri="{FF2B5EF4-FFF2-40B4-BE49-F238E27FC236}">
                <a16:creationId xmlns:a16="http://schemas.microsoft.com/office/drawing/2014/main" xmlns="" id="{4AEC5CEA-2C63-176D-0122-DEF918D07DB3}"/>
              </a:ext>
            </a:extLst>
          </p:cNvPr>
          <p:cNvSpPr>
            <a:spLocks noGrp="1"/>
          </p:cNvSpPr>
          <p:nvPr>
            <p:ph type="title"/>
          </p:nvPr>
        </p:nvSpPr>
        <p:spPr>
          <a:xfrm>
            <a:off x="0" y="-96894"/>
            <a:ext cx="8614558" cy="1024288"/>
          </a:xfrm>
        </p:spPr>
        <p:txBody>
          <a:bodyPr/>
          <a:lstStyle/>
          <a:p>
            <a:r>
              <a:rPr lang="sr-Cyrl-RS" dirty="0">
                <a:latin typeface="+mn-lt"/>
                <a:cs typeface="Times New Roman" panose="02020603050405020304" pitchFamily="18" charset="0"/>
              </a:rPr>
              <a:t>Менделова правила наслеђивања</a:t>
            </a:r>
            <a:endParaRPr lang="en-US" dirty="0">
              <a:latin typeface="+mn-lt"/>
              <a:cs typeface="Times New Roman" panose="02020603050405020304" pitchFamily="18" charset="0"/>
            </a:endParaRPr>
          </a:p>
        </p:txBody>
      </p:sp>
      <p:pic>
        <p:nvPicPr>
          <p:cNvPr id="4098" name="Picture 2" descr="45. GREGOR MENDEL – SAPAVIVA">
            <a:extLst>
              <a:ext uri="{FF2B5EF4-FFF2-40B4-BE49-F238E27FC236}">
                <a16:creationId xmlns:a16="http://schemas.microsoft.com/office/drawing/2014/main" xmlns="" id="{91B8D8AD-093A-4C38-5E52-93E4FAFF84B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426944" y="1143000"/>
            <a:ext cx="2273300" cy="2286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7072055D-E16B-D497-C802-7947B6117E7C}"/>
              </a:ext>
            </a:extLst>
          </p:cNvPr>
          <p:cNvSpPr txBox="1"/>
          <p:nvPr/>
        </p:nvSpPr>
        <p:spPr>
          <a:xfrm>
            <a:off x="8027719" y="3583339"/>
            <a:ext cx="3871356" cy="369332"/>
          </a:xfrm>
          <a:prstGeom prst="rect">
            <a:avLst/>
          </a:prstGeom>
          <a:noFill/>
        </p:spPr>
        <p:txBody>
          <a:bodyPr wrap="square" rtlCol="0">
            <a:spAutoFit/>
          </a:bodyPr>
          <a:lstStyle/>
          <a:p>
            <a:r>
              <a:rPr lang="sr-Cyrl-RS" dirty="0">
                <a:latin typeface="Times New Roman" panose="02020603050405020304" pitchFamily="18" charset="0"/>
                <a:cs typeface="Times New Roman" panose="02020603050405020304" pitchFamily="18" charset="0"/>
              </a:rPr>
              <a:t>ГРЕГОР МЕНДЕЛ (1822.-1884.)</a:t>
            </a:r>
            <a:endParaRPr lang="x-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85977162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EE0D0D0-CD34-4379-D3D3-0DB1E42773BE}"/>
              </a:ext>
            </a:extLst>
          </p:cNvPr>
          <p:cNvPicPr>
            <a:picLocks noChangeAspect="1"/>
          </p:cNvPicPr>
          <p:nvPr/>
        </p:nvPicPr>
        <p:blipFill>
          <a:blip r:embed="rId2"/>
          <a:stretch>
            <a:fillRect/>
          </a:stretch>
        </p:blipFill>
        <p:spPr>
          <a:xfrm>
            <a:off x="0" y="0"/>
            <a:ext cx="12192000" cy="6858000"/>
          </a:xfrm>
          <a:prstGeom prst="rect">
            <a:avLst/>
          </a:prstGeom>
        </p:spPr>
      </p:pic>
      <p:pic>
        <p:nvPicPr>
          <p:cNvPr id="4" name="Content Placeholder 4">
            <a:extLst>
              <a:ext uri="{FF2B5EF4-FFF2-40B4-BE49-F238E27FC236}">
                <a16:creationId xmlns:a16="http://schemas.microsoft.com/office/drawing/2014/main" xmlns="" id="{B90F4683-E559-1686-BC0C-BCB63E873BE3}"/>
              </a:ext>
            </a:extLst>
          </p:cNvPr>
          <p:cNvPicPr>
            <a:picLocks noChangeAspect="1"/>
          </p:cNvPicPr>
          <p:nvPr/>
        </p:nvPicPr>
        <p:blipFill>
          <a:blip r:embed="rId3"/>
          <a:stretch>
            <a:fillRect/>
          </a:stretch>
        </p:blipFill>
        <p:spPr>
          <a:xfrm>
            <a:off x="4275329" y="927394"/>
            <a:ext cx="7791089" cy="5843317"/>
          </a:xfrm>
          <a:prstGeom prst="rect">
            <a:avLst/>
          </a:prstGeom>
        </p:spPr>
      </p:pic>
      <p:sp>
        <p:nvSpPr>
          <p:cNvPr id="5" name="Title 1">
            <a:extLst>
              <a:ext uri="{FF2B5EF4-FFF2-40B4-BE49-F238E27FC236}">
                <a16:creationId xmlns:a16="http://schemas.microsoft.com/office/drawing/2014/main" xmlns="" id="{5B2EE0B5-9CFB-30B4-8E50-E85D188AE35F}"/>
              </a:ext>
            </a:extLst>
          </p:cNvPr>
          <p:cNvSpPr>
            <a:spLocks noGrp="1"/>
          </p:cNvSpPr>
          <p:nvPr>
            <p:ph type="title"/>
          </p:nvPr>
        </p:nvSpPr>
        <p:spPr>
          <a:xfrm>
            <a:off x="0" y="-96894"/>
            <a:ext cx="8614558" cy="1024288"/>
          </a:xfrm>
        </p:spPr>
        <p:txBody>
          <a:bodyPr/>
          <a:lstStyle/>
          <a:p>
            <a:r>
              <a:rPr lang="sr-Cyrl-RS" dirty="0">
                <a:latin typeface="+mn-lt"/>
                <a:cs typeface="Times New Roman" panose="02020603050405020304" pitchFamily="18" charset="0"/>
              </a:rPr>
              <a:t>Менделова правила наслеђивања</a:t>
            </a:r>
            <a:endParaRPr lang="en-US" dirty="0">
              <a:latin typeface="+mn-lt"/>
              <a:cs typeface="Times New Roman" panose="02020603050405020304" pitchFamily="18" charset="0"/>
            </a:endParaRPr>
          </a:p>
        </p:txBody>
      </p:sp>
      <p:pic>
        <p:nvPicPr>
          <p:cNvPr id="6" name="Picture 5">
            <a:extLst>
              <a:ext uri="{FF2B5EF4-FFF2-40B4-BE49-F238E27FC236}">
                <a16:creationId xmlns:a16="http://schemas.microsoft.com/office/drawing/2014/main" xmlns="" id="{02D65EDB-0373-32EA-5EDD-2CF5C0F1E485}"/>
              </a:ext>
            </a:extLst>
          </p:cNvPr>
          <p:cNvPicPr>
            <a:picLocks noChangeAspect="1"/>
          </p:cNvPicPr>
          <p:nvPr/>
        </p:nvPicPr>
        <p:blipFill>
          <a:blip r:embed="rId4"/>
          <a:stretch>
            <a:fillRect/>
          </a:stretch>
        </p:blipFill>
        <p:spPr>
          <a:xfrm>
            <a:off x="1111778" y="927393"/>
            <a:ext cx="2787385" cy="5843317"/>
          </a:xfrm>
          <a:prstGeom prst="rect">
            <a:avLst/>
          </a:prstGeom>
        </p:spPr>
      </p:pic>
    </p:spTree>
    <p:extLst>
      <p:ext uri="{BB962C8B-B14F-4D97-AF65-F5344CB8AC3E}">
        <p14:creationId xmlns:p14="http://schemas.microsoft.com/office/powerpoint/2010/main" xmlns="" val="80951222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68ED86A-A1FE-E8AA-765E-E0B03A4FEFB7}"/>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xmlns="" id="{2AE3248B-F254-46CA-A0A7-D205D0B6BAE8}"/>
              </a:ext>
            </a:extLst>
          </p:cNvPr>
          <p:cNvSpPr>
            <a:spLocks noGrp="1"/>
          </p:cNvSpPr>
          <p:nvPr>
            <p:ph idx="1"/>
          </p:nvPr>
        </p:nvSpPr>
        <p:spPr>
          <a:xfrm>
            <a:off x="0" y="755989"/>
            <a:ext cx="8229600" cy="5346022"/>
          </a:xfrm>
        </p:spPr>
        <p:txBody>
          <a:bodyPr/>
          <a:lstStyle/>
          <a:p>
            <a:r>
              <a:rPr lang="sr-Cyrl-RS" dirty="0">
                <a:cs typeface="Times New Roman" panose="02020603050405020304" pitchFamily="18" charset="0"/>
              </a:rPr>
              <a:t>Ако је генотип једног родитеља аа (леворук) а другог АА (деснорук</a:t>
            </a:r>
            <a:r>
              <a:rPr lang="sr-Cyrl-RS" dirty="0" smtClean="0">
                <a:cs typeface="Times New Roman" panose="02020603050405020304" pitchFamily="18" charset="0"/>
              </a:rPr>
              <a:t>). </a:t>
            </a:r>
            <a:r>
              <a:rPr lang="sr-Cyrl-RS" dirty="0">
                <a:cs typeface="Times New Roman" panose="02020603050405020304" pitchFamily="18" charset="0"/>
              </a:rPr>
              <a:t>Након растављања наследних </a:t>
            </a:r>
            <a:r>
              <a:rPr lang="sr-Cyrl-RS" dirty="0" smtClean="0">
                <a:cs typeface="Times New Roman" panose="02020603050405020304" pitchFamily="18" charset="0"/>
              </a:rPr>
              <a:t>чинилаца, </a:t>
            </a:r>
            <a:r>
              <a:rPr lang="sr-Cyrl-RS" dirty="0">
                <a:cs typeface="Times New Roman" panose="02020603050405020304" pitchFamily="18" charset="0"/>
              </a:rPr>
              <a:t>током оплођења се спаја са јајном ћелијом у зиготу се слободно комбинују њихови </a:t>
            </a:r>
            <a:r>
              <a:rPr lang="sr-Cyrl-RS" dirty="0" smtClean="0">
                <a:cs typeface="Times New Roman" panose="02020603050405020304" pitchFamily="18" charset="0"/>
              </a:rPr>
              <a:t>алели. </a:t>
            </a:r>
            <a:r>
              <a:rPr lang="sr-Cyrl-RS" dirty="0">
                <a:cs typeface="Times New Roman" panose="02020603050405020304" pitchFamily="18" charset="0"/>
              </a:rPr>
              <a:t>Према правилу слободног комбиновања </a:t>
            </a:r>
            <a:r>
              <a:rPr lang="sr-Cyrl-RS" dirty="0" smtClean="0">
                <a:cs typeface="Times New Roman" panose="02020603050405020304" pitchFamily="18" charset="0"/>
              </a:rPr>
              <a:t>алела, </a:t>
            </a:r>
            <a:r>
              <a:rPr lang="sr-Cyrl-RS" dirty="0">
                <a:cs typeface="Times New Roman" panose="02020603050405020304" pitchFamily="18" charset="0"/>
              </a:rPr>
              <a:t>дете може имати генотип Аа или </a:t>
            </a:r>
            <a:r>
              <a:rPr lang="sr-Cyrl-RS" dirty="0" smtClean="0">
                <a:cs typeface="Times New Roman" panose="02020603050405020304" pitchFamily="18" charset="0"/>
              </a:rPr>
              <a:t>аа. </a:t>
            </a:r>
            <a:r>
              <a:rPr lang="sr-Cyrl-RS" dirty="0">
                <a:cs typeface="Times New Roman" panose="02020603050405020304" pitchFamily="18" charset="0"/>
              </a:rPr>
              <a:t>Како је </a:t>
            </a:r>
            <a:r>
              <a:rPr lang="sr-Cyrl-RS" dirty="0" smtClean="0">
                <a:cs typeface="Times New Roman" panose="02020603050405020304" pitchFamily="18" charset="0"/>
              </a:rPr>
              <a:t>алел </a:t>
            </a:r>
            <a:r>
              <a:rPr lang="sr-Cyrl-RS" dirty="0">
                <a:cs typeface="Times New Roman" panose="02020603050405020304" pitchFamily="18" charset="0"/>
              </a:rPr>
              <a:t>А доминантан над алелом </a:t>
            </a:r>
            <a:r>
              <a:rPr lang="sr-Cyrl-RS" dirty="0" smtClean="0">
                <a:cs typeface="Times New Roman" panose="02020603050405020304" pitchFamily="18" charset="0"/>
              </a:rPr>
              <a:t>а, </a:t>
            </a:r>
            <a:r>
              <a:rPr lang="sr-Cyrl-RS" dirty="0">
                <a:cs typeface="Times New Roman" panose="02020603050405020304" pitchFamily="18" charset="0"/>
              </a:rPr>
              <a:t>дете са генотипом </a:t>
            </a:r>
            <a:r>
              <a:rPr lang="sr-Cyrl-RS" dirty="0" smtClean="0">
                <a:cs typeface="Times New Roman" panose="02020603050405020304" pitchFamily="18" charset="0"/>
              </a:rPr>
              <a:t>Аа </a:t>
            </a:r>
            <a:r>
              <a:rPr lang="sr-Cyrl-RS" dirty="0">
                <a:cs typeface="Times New Roman" panose="02020603050405020304" pitchFamily="18" charset="0"/>
              </a:rPr>
              <a:t>биће десноруко а дете са генотипом аа биће </a:t>
            </a:r>
            <a:r>
              <a:rPr lang="sr-Cyrl-RS" dirty="0" smtClean="0">
                <a:cs typeface="Times New Roman" panose="02020603050405020304" pitchFamily="18" charset="0"/>
              </a:rPr>
              <a:t>леворуко. </a:t>
            </a:r>
            <a:r>
              <a:rPr lang="sr-Cyrl-RS" dirty="0">
                <a:cs typeface="Times New Roman" panose="02020603050405020304" pitchFamily="18" charset="0"/>
              </a:rPr>
              <a:t>Размера могућности рађања леворуког или десноруког детета је 1:1.</a:t>
            </a:r>
            <a:endParaRPr lang="sr-Latn-RS" dirty="0">
              <a:cs typeface="Times New Roman" panose="02020603050405020304" pitchFamily="18" charset="0"/>
            </a:endParaRPr>
          </a:p>
          <a:p>
            <a:r>
              <a:rPr lang="sr-Cyrl-RS" dirty="0">
                <a:cs typeface="Times New Roman" panose="02020603050405020304" pitchFamily="18" charset="0"/>
              </a:rPr>
              <a:t>Правило слободних комбиновања алела је друго Менделово правило.</a:t>
            </a:r>
            <a:endParaRPr lang="sr-Latn-RS" dirty="0">
              <a:cs typeface="Times New Roman" panose="02020603050405020304" pitchFamily="18" charset="0"/>
            </a:endParaRPr>
          </a:p>
          <a:p>
            <a:endParaRPr lang="en-US" dirty="0"/>
          </a:p>
        </p:txBody>
      </p:sp>
      <p:sp>
        <p:nvSpPr>
          <p:cNvPr id="7" name="Title 1">
            <a:extLst>
              <a:ext uri="{FF2B5EF4-FFF2-40B4-BE49-F238E27FC236}">
                <a16:creationId xmlns:a16="http://schemas.microsoft.com/office/drawing/2014/main" xmlns="" id="{CE59CD5B-F0A2-186C-8425-557D907CFFFF}"/>
              </a:ext>
            </a:extLst>
          </p:cNvPr>
          <p:cNvSpPr txBox="1">
            <a:spLocks/>
          </p:cNvSpPr>
          <p:nvPr/>
        </p:nvSpPr>
        <p:spPr>
          <a:xfrm>
            <a:off x="0" y="-96894"/>
            <a:ext cx="8614558" cy="1024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r-Cyrl-RS" dirty="0" err="1">
                <a:latin typeface="+mn-lt"/>
                <a:cs typeface="Times New Roman" panose="02020603050405020304" pitchFamily="18" charset="0"/>
              </a:rPr>
              <a:t>Менделова</a:t>
            </a:r>
            <a:r>
              <a:rPr lang="sr-Cyrl-RS" dirty="0">
                <a:latin typeface="+mn-lt"/>
                <a:cs typeface="Times New Roman" panose="02020603050405020304" pitchFamily="18" charset="0"/>
              </a:rPr>
              <a:t> правила наслеђивања</a:t>
            </a:r>
            <a:endParaRPr lang="en-US" dirty="0">
              <a:latin typeface="+mn-lt"/>
              <a:cs typeface="Times New Roman" panose="02020603050405020304" pitchFamily="18" charset="0"/>
            </a:endParaRPr>
          </a:p>
        </p:txBody>
      </p:sp>
      <p:pic>
        <p:nvPicPr>
          <p:cNvPr id="4" name="Picture 3">
            <a:extLst>
              <a:ext uri="{FF2B5EF4-FFF2-40B4-BE49-F238E27FC236}">
                <a16:creationId xmlns:a16="http://schemas.microsoft.com/office/drawing/2014/main" xmlns="" id="{5D4F6713-9D5D-12B5-BB12-62144D5E4780}"/>
              </a:ext>
            </a:extLst>
          </p:cNvPr>
          <p:cNvPicPr>
            <a:picLocks noChangeAspect="1"/>
          </p:cNvPicPr>
          <p:nvPr/>
        </p:nvPicPr>
        <p:blipFill>
          <a:blip r:embed="rId3"/>
          <a:stretch>
            <a:fillRect/>
          </a:stretch>
        </p:blipFill>
        <p:spPr>
          <a:xfrm>
            <a:off x="9108373" y="0"/>
            <a:ext cx="2897891" cy="3954483"/>
          </a:xfrm>
          <a:prstGeom prst="rect">
            <a:avLst/>
          </a:prstGeom>
        </p:spPr>
      </p:pic>
    </p:spTree>
    <p:extLst>
      <p:ext uri="{BB962C8B-B14F-4D97-AF65-F5344CB8AC3E}">
        <p14:creationId xmlns:p14="http://schemas.microsoft.com/office/powerpoint/2010/main" xmlns="" val="199041918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D7B5562-45DF-F52C-F451-8E6A028D7B9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37601352-C8BD-D385-BBDC-C97D35906B23}"/>
              </a:ext>
            </a:extLst>
          </p:cNvPr>
          <p:cNvSpPr>
            <a:spLocks noGrp="1"/>
          </p:cNvSpPr>
          <p:nvPr>
            <p:ph type="title"/>
          </p:nvPr>
        </p:nvSpPr>
        <p:spPr>
          <a:xfrm>
            <a:off x="0" y="119887"/>
            <a:ext cx="12192000" cy="561150"/>
          </a:xfrm>
        </p:spPr>
        <p:txBody>
          <a:bodyPr>
            <a:normAutofit fontScale="90000"/>
          </a:bodyPr>
          <a:lstStyle/>
          <a:p>
            <a:r>
              <a:rPr lang="sr-Cyrl-RS" dirty="0">
                <a:latin typeface="+mn-lt"/>
                <a:cs typeface="Times New Roman" panose="02020603050405020304" pitchFamily="18" charset="0"/>
              </a:rPr>
              <a:t>КРВНЕ ГРУПЕ, ТРАНСФУЗИЈА, ТРАНСПЛАТАЦИЈА</a:t>
            </a:r>
            <a:endParaRPr lang="x-none" dirty="0">
              <a:latin typeface="+mn-lt"/>
              <a:cs typeface="Times New Roman" panose="02020603050405020304" pitchFamily="18" charset="0"/>
            </a:endParaRPr>
          </a:p>
        </p:txBody>
      </p:sp>
      <p:sp>
        <p:nvSpPr>
          <p:cNvPr id="3" name="Content Placeholder 2">
            <a:extLst>
              <a:ext uri="{FF2B5EF4-FFF2-40B4-BE49-F238E27FC236}">
                <a16:creationId xmlns:a16="http://schemas.microsoft.com/office/drawing/2014/main" xmlns="" id="{8545B498-3733-56F1-2F5E-9DE462023D5E}"/>
              </a:ext>
            </a:extLst>
          </p:cNvPr>
          <p:cNvSpPr>
            <a:spLocks noGrp="1"/>
          </p:cNvSpPr>
          <p:nvPr>
            <p:ph idx="1"/>
          </p:nvPr>
        </p:nvSpPr>
        <p:spPr>
          <a:xfrm>
            <a:off x="-1" y="911225"/>
            <a:ext cx="11946577" cy="4351338"/>
          </a:xfrm>
        </p:spPr>
        <p:txBody>
          <a:bodyPr>
            <a:normAutofit/>
          </a:bodyPr>
          <a:lstStyle/>
          <a:p>
            <a:r>
              <a:rPr lang="sr-Cyrl-RS" dirty="0">
                <a:cs typeface="Times New Roman" panose="02020603050405020304" pitchFamily="18" charset="0"/>
              </a:rPr>
              <a:t>Крв је телесна течност која се састоји од крвне плазме и крвних ћелија. Крвна плазма је у највећем делу сачињена од воде</a:t>
            </a:r>
            <a:r>
              <a:rPr lang="sr-Cyrl-RS" dirty="0" smtClean="0">
                <a:cs typeface="Times New Roman" panose="02020603050405020304" pitchFamily="18" charset="0"/>
              </a:rPr>
              <a:t>, протеина</a:t>
            </a:r>
            <a:r>
              <a:rPr lang="sr-Cyrl-RS" dirty="0">
                <a:cs typeface="Times New Roman" panose="02020603050405020304" pitchFamily="18" charset="0"/>
              </a:rPr>
              <a:t>, масти, шећери, соли и других супстанци. </a:t>
            </a:r>
          </a:p>
          <a:p>
            <a:r>
              <a:rPr lang="sr-Cyrl-RS" dirty="0">
                <a:cs typeface="Times New Roman" panose="02020603050405020304" pitchFamily="18" charset="0"/>
              </a:rPr>
              <a:t>Крвне ћелије су: </a:t>
            </a:r>
          </a:p>
          <a:p>
            <a:pPr marL="0" indent="0">
              <a:buNone/>
            </a:pPr>
            <a:r>
              <a:rPr lang="sr-Cyrl-RS" dirty="0">
                <a:cs typeface="Times New Roman" panose="02020603050405020304" pitchFamily="18" charset="0"/>
              </a:rPr>
              <a:t>-црвена крвна зрнца која имају улогу у транспорту гасова;</a:t>
            </a:r>
          </a:p>
          <a:p>
            <a:pPr marL="0" indent="0">
              <a:buNone/>
            </a:pPr>
            <a:r>
              <a:rPr lang="sr-Cyrl-RS" dirty="0">
                <a:cs typeface="Times New Roman" panose="02020603050405020304" pitchFamily="18" charset="0"/>
              </a:rPr>
              <a:t>-бела крвна зрнца која имају улогу у одбрани организма;</a:t>
            </a:r>
          </a:p>
          <a:p>
            <a:pPr marL="0" indent="0">
              <a:buNone/>
            </a:pPr>
            <a:r>
              <a:rPr lang="sr-Cyrl-RS" dirty="0">
                <a:cs typeface="Times New Roman" panose="02020603050405020304" pitchFamily="18" charset="0"/>
              </a:rPr>
              <a:t>-крвне плочице које имају улогу у згрушавању крви</a:t>
            </a:r>
            <a:r>
              <a:rPr lang="sr-Cyrl-RS" dirty="0">
                <a:latin typeface="Times New Roman" panose="02020603050405020304" pitchFamily="18" charset="0"/>
                <a:cs typeface="Times New Roman" panose="02020603050405020304" pitchFamily="18" charset="0"/>
              </a:rPr>
              <a:t>.</a:t>
            </a:r>
            <a:endParaRPr lang="x-none" dirty="0">
              <a:latin typeface="Times New Roman" panose="02020603050405020304" pitchFamily="18" charset="0"/>
              <a:cs typeface="Times New Roman" panose="02020603050405020304" pitchFamily="18" charset="0"/>
            </a:endParaRPr>
          </a:p>
        </p:txBody>
      </p:sp>
      <p:pic>
        <p:nvPicPr>
          <p:cNvPr id="1039" name="Picture 15" descr="Naučnici proizveli veštačku krv - Seracell | Matične ćelije">
            <a:extLst>
              <a:ext uri="{FF2B5EF4-FFF2-40B4-BE49-F238E27FC236}">
                <a16:creationId xmlns:a16="http://schemas.microsoft.com/office/drawing/2014/main" xmlns="" id="{32291E53-63F7-4D36-FE60-E61750C096C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46876" y="4565165"/>
            <a:ext cx="4851400" cy="20603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1226465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D7B5562-45DF-F52C-F451-8E6A028D7B9D}"/>
              </a:ext>
            </a:extLst>
          </p:cNvPr>
          <p:cNvPicPr>
            <a:picLocks noChangeAspect="1"/>
          </p:cNvPicPr>
          <p:nvPr/>
        </p:nvPicPr>
        <p:blipFill>
          <a:blip r:embed="rId2"/>
          <a:stretch>
            <a:fillRect/>
          </a:stretch>
        </p:blipFill>
        <p:spPr>
          <a:xfrm>
            <a:off x="-7883" y="0"/>
            <a:ext cx="12192000" cy="6858000"/>
          </a:xfrm>
          <a:prstGeom prst="rect">
            <a:avLst/>
          </a:prstGeom>
        </p:spPr>
      </p:pic>
      <p:sp>
        <p:nvSpPr>
          <p:cNvPr id="3" name="Content Placeholder 2">
            <a:extLst>
              <a:ext uri="{FF2B5EF4-FFF2-40B4-BE49-F238E27FC236}">
                <a16:creationId xmlns:a16="http://schemas.microsoft.com/office/drawing/2014/main" xmlns="" id="{8545B498-3733-56F1-2F5E-9DE462023D5E}"/>
              </a:ext>
            </a:extLst>
          </p:cNvPr>
          <p:cNvSpPr>
            <a:spLocks noGrp="1"/>
          </p:cNvSpPr>
          <p:nvPr>
            <p:ph idx="1"/>
          </p:nvPr>
        </p:nvSpPr>
        <p:spPr>
          <a:xfrm>
            <a:off x="40728" y="791367"/>
            <a:ext cx="5939658" cy="6066633"/>
          </a:xfrm>
        </p:spPr>
        <p:txBody>
          <a:bodyPr vert="horz" numCol="1">
            <a:normAutofit fontScale="92500" lnSpcReduction="20000"/>
          </a:bodyPr>
          <a:lstStyle/>
          <a:p>
            <a:r>
              <a:rPr lang="sr-Cyrl-RS" dirty="0">
                <a:cs typeface="Times New Roman" panose="02020603050405020304" pitchFamily="18" charset="0"/>
              </a:rPr>
              <a:t>АБО  крвни систем је универзалан код свих    људи. Откривен је крајем </a:t>
            </a:r>
            <a:r>
              <a:rPr lang="sr-Latn-RS" dirty="0">
                <a:cs typeface="Times New Roman" panose="02020603050405020304" pitchFamily="18" charset="0"/>
              </a:rPr>
              <a:t>XIX </a:t>
            </a:r>
            <a:r>
              <a:rPr lang="sr-Cyrl-RS" dirty="0">
                <a:cs typeface="Times New Roman" panose="02020603050405020304" pitchFamily="18" charset="0"/>
              </a:rPr>
              <a:t>века, када је свест о трансфузији крви почела да се проширује.  Према АБО систему, постоје четири групе: А, </a:t>
            </a:r>
            <a:r>
              <a:rPr lang="sr-Cyrl-RS" dirty="0" err="1">
                <a:cs typeface="Times New Roman" panose="02020603050405020304" pitchFamily="18" charset="0"/>
              </a:rPr>
              <a:t>Б</a:t>
            </a:r>
            <a:r>
              <a:rPr lang="sr-Cyrl-RS" dirty="0">
                <a:cs typeface="Times New Roman" panose="02020603050405020304" pitchFamily="18" charset="0"/>
              </a:rPr>
              <a:t>, АБ и О (нулта). Ген за АБО систем има три </a:t>
            </a:r>
            <a:r>
              <a:rPr lang="sr-Cyrl-RS" dirty="0" err="1">
                <a:cs typeface="Times New Roman" panose="02020603050405020304" pitchFamily="18" charset="0"/>
              </a:rPr>
              <a:t>алела</a:t>
            </a:r>
            <a:r>
              <a:rPr lang="sr-Cyrl-RS" dirty="0">
                <a:cs typeface="Times New Roman" panose="02020603050405020304" pitchFamily="18" charset="0"/>
              </a:rPr>
              <a:t>: </a:t>
            </a:r>
            <a:r>
              <a:rPr lang="sr-Cyrl-RS" dirty="0" err="1">
                <a:cs typeface="Times New Roman" panose="02020603050405020304" pitchFamily="18" charset="0"/>
              </a:rPr>
              <a:t>алел</a:t>
            </a:r>
            <a:r>
              <a:rPr lang="sr-Cyrl-RS" dirty="0">
                <a:cs typeface="Times New Roman" panose="02020603050405020304" pitchFamily="18" charset="0"/>
              </a:rPr>
              <a:t> за А крвну групу </a:t>
            </a:r>
            <a:r>
              <a:rPr lang="sr-Latn-RS" dirty="0">
                <a:cs typeface="Times New Roman" panose="02020603050405020304" pitchFamily="18" charset="0"/>
              </a:rPr>
              <a:t>(I</a:t>
            </a:r>
            <a:r>
              <a:rPr lang="sr-Latn-RS" baseline="30000" dirty="0">
                <a:cs typeface="Times New Roman" panose="02020603050405020304" pitchFamily="18" charset="0"/>
              </a:rPr>
              <a:t>A</a:t>
            </a:r>
            <a:r>
              <a:rPr lang="en-GB" dirty="0">
                <a:cs typeface="Times New Roman" panose="02020603050405020304" pitchFamily="18" charset="0"/>
              </a:rPr>
              <a:t>), </a:t>
            </a:r>
            <a:r>
              <a:rPr lang="sr-Cyrl-RS" dirty="0" err="1">
                <a:cs typeface="Times New Roman" panose="02020603050405020304" pitchFamily="18" charset="0"/>
              </a:rPr>
              <a:t>алел</a:t>
            </a:r>
            <a:r>
              <a:rPr lang="sr-Cyrl-RS" dirty="0">
                <a:cs typeface="Times New Roman" panose="02020603050405020304" pitchFamily="18" charset="0"/>
              </a:rPr>
              <a:t> за </a:t>
            </a:r>
            <a:r>
              <a:rPr lang="sr-Cyrl-RS" dirty="0" err="1">
                <a:cs typeface="Times New Roman" panose="02020603050405020304" pitchFamily="18" charset="0"/>
              </a:rPr>
              <a:t>Б</a:t>
            </a:r>
            <a:r>
              <a:rPr lang="sr-Cyrl-RS" dirty="0">
                <a:cs typeface="Times New Roman" panose="02020603050405020304" pitchFamily="18" charset="0"/>
              </a:rPr>
              <a:t> крвну групу (</a:t>
            </a:r>
            <a:r>
              <a:rPr lang="sr-Latn-RS" dirty="0">
                <a:cs typeface="Times New Roman" panose="02020603050405020304" pitchFamily="18" charset="0"/>
              </a:rPr>
              <a:t>I</a:t>
            </a:r>
            <a:r>
              <a:rPr lang="sr-Latn-RS" baseline="30000" dirty="0">
                <a:cs typeface="Times New Roman" panose="02020603050405020304" pitchFamily="18" charset="0"/>
              </a:rPr>
              <a:t>B</a:t>
            </a:r>
            <a:r>
              <a:rPr lang="en-GB" dirty="0">
                <a:cs typeface="Times New Roman" panose="02020603050405020304" pitchFamily="18" charset="0"/>
              </a:rPr>
              <a:t>)</a:t>
            </a:r>
            <a:r>
              <a:rPr lang="sr-Latn-RS" dirty="0">
                <a:cs typeface="Times New Roman" panose="02020603050405020304" pitchFamily="18" charset="0"/>
              </a:rPr>
              <a:t> </a:t>
            </a:r>
            <a:r>
              <a:rPr lang="sr-Cyrl-RS" dirty="0">
                <a:cs typeface="Times New Roman" panose="02020603050405020304" pitchFamily="18" charset="0"/>
              </a:rPr>
              <a:t>и </a:t>
            </a:r>
            <a:r>
              <a:rPr lang="sr-Cyrl-RS" dirty="0" err="1">
                <a:cs typeface="Times New Roman" panose="02020603050405020304" pitchFamily="18" charset="0"/>
              </a:rPr>
              <a:t>алел</a:t>
            </a:r>
            <a:r>
              <a:rPr lang="sr-Cyrl-RS" dirty="0">
                <a:cs typeface="Times New Roman" panose="02020603050405020304" pitchFamily="18" charset="0"/>
              </a:rPr>
              <a:t> за О крвну групу (</a:t>
            </a:r>
            <a:r>
              <a:rPr lang="sr-Latn-RS" dirty="0">
                <a:cs typeface="Times New Roman" panose="02020603050405020304" pitchFamily="18" charset="0"/>
              </a:rPr>
              <a:t>i</a:t>
            </a:r>
            <a:r>
              <a:rPr lang="sr-Cyrl-RS" dirty="0">
                <a:cs typeface="Times New Roman" panose="02020603050405020304" pitchFamily="18" charset="0"/>
              </a:rPr>
              <a:t>).  </a:t>
            </a:r>
          </a:p>
          <a:p>
            <a:r>
              <a:rPr lang="sr-Cyrl-RS" dirty="0" err="1">
                <a:cs typeface="Times New Roman" panose="02020603050405020304" pitchFamily="18" charset="0"/>
              </a:rPr>
              <a:t>Алели</a:t>
            </a:r>
            <a:r>
              <a:rPr lang="sr-Cyrl-RS" dirty="0">
                <a:cs typeface="Times New Roman" panose="02020603050405020304" pitchFamily="18" charset="0"/>
              </a:rPr>
              <a:t> </a:t>
            </a:r>
            <a:r>
              <a:rPr lang="sr-Latn-RS" dirty="0">
                <a:cs typeface="Times New Roman" panose="02020603050405020304" pitchFamily="18" charset="0"/>
              </a:rPr>
              <a:t>I</a:t>
            </a:r>
            <a:r>
              <a:rPr lang="sr-Latn-RS" baseline="30000" dirty="0">
                <a:cs typeface="Times New Roman" panose="02020603050405020304" pitchFamily="18" charset="0"/>
              </a:rPr>
              <a:t>A</a:t>
            </a:r>
            <a:r>
              <a:rPr lang="sr-Cyrl-RS" dirty="0">
                <a:cs typeface="Times New Roman" panose="02020603050405020304" pitchFamily="18" charset="0"/>
              </a:rPr>
              <a:t> и </a:t>
            </a:r>
            <a:r>
              <a:rPr lang="sr-Latn-RS" dirty="0">
                <a:cs typeface="Times New Roman" panose="02020603050405020304" pitchFamily="18" charset="0"/>
              </a:rPr>
              <a:t>I</a:t>
            </a:r>
            <a:r>
              <a:rPr lang="sr-Latn-RS" baseline="30000" dirty="0">
                <a:cs typeface="Times New Roman" panose="02020603050405020304" pitchFamily="18" charset="0"/>
              </a:rPr>
              <a:t>B</a:t>
            </a:r>
            <a:r>
              <a:rPr lang="sr-Cyrl-RS" dirty="0">
                <a:cs typeface="Times New Roman" panose="02020603050405020304" pitchFamily="18" charset="0"/>
              </a:rPr>
              <a:t> доминантни су над </a:t>
            </a:r>
            <a:r>
              <a:rPr lang="sr-Cyrl-RS" dirty="0" err="1">
                <a:cs typeface="Times New Roman" panose="02020603050405020304" pitchFamily="18" charset="0"/>
              </a:rPr>
              <a:t>алелом</a:t>
            </a:r>
            <a:r>
              <a:rPr lang="sr-Cyrl-RS" dirty="0">
                <a:cs typeface="Times New Roman" panose="02020603050405020304" pitchFamily="18" charset="0"/>
              </a:rPr>
              <a:t> </a:t>
            </a:r>
            <a:r>
              <a:rPr lang="sr-Latn-RS" dirty="0">
                <a:cs typeface="Times New Roman" panose="02020603050405020304" pitchFamily="18" charset="0"/>
              </a:rPr>
              <a:t>i </a:t>
            </a:r>
            <a:r>
              <a:rPr lang="sr-Cyrl-RS" dirty="0">
                <a:cs typeface="Times New Roman" panose="02020603050405020304" pitchFamily="18" charset="0"/>
              </a:rPr>
              <a:t>који је </a:t>
            </a:r>
            <a:r>
              <a:rPr lang="sr-Cyrl-RS" dirty="0" err="1">
                <a:cs typeface="Times New Roman" panose="02020603050405020304" pitchFamily="18" charset="0"/>
              </a:rPr>
              <a:t>рецесиван</a:t>
            </a:r>
            <a:r>
              <a:rPr lang="sr-Cyrl-RS" dirty="0">
                <a:cs typeface="Times New Roman" panose="02020603050405020304" pitchFamily="18" charset="0"/>
              </a:rPr>
              <a:t>. </a:t>
            </a:r>
          </a:p>
          <a:p>
            <a:r>
              <a:rPr lang="sr-Cyrl-RS" dirty="0" err="1">
                <a:cs typeface="Times New Roman" panose="02020603050405020304" pitchFamily="18" charset="0"/>
              </a:rPr>
              <a:t>Алели</a:t>
            </a:r>
            <a:r>
              <a:rPr lang="sr-Cyrl-RS" dirty="0">
                <a:cs typeface="Times New Roman" panose="02020603050405020304" pitchFamily="18" charset="0"/>
              </a:rPr>
              <a:t> </a:t>
            </a:r>
            <a:r>
              <a:rPr lang="sr-Latn-RS" dirty="0">
                <a:cs typeface="Times New Roman" panose="02020603050405020304" pitchFamily="18" charset="0"/>
              </a:rPr>
              <a:t>I</a:t>
            </a:r>
            <a:r>
              <a:rPr lang="sr-Latn-RS" baseline="30000" dirty="0">
                <a:cs typeface="Times New Roman" panose="02020603050405020304" pitchFamily="18" charset="0"/>
              </a:rPr>
              <a:t>A </a:t>
            </a:r>
            <a:r>
              <a:rPr lang="sr-Cyrl-RS" dirty="0">
                <a:cs typeface="Times New Roman" panose="02020603050405020304" pitchFamily="18" charset="0"/>
              </a:rPr>
              <a:t>и </a:t>
            </a:r>
            <a:r>
              <a:rPr lang="sr-Latn-RS" dirty="0">
                <a:cs typeface="Times New Roman" panose="02020603050405020304" pitchFamily="18" charset="0"/>
              </a:rPr>
              <a:t>I</a:t>
            </a:r>
            <a:r>
              <a:rPr lang="sr-Latn-RS" baseline="30000" dirty="0">
                <a:cs typeface="Times New Roman" panose="02020603050405020304" pitchFamily="18" charset="0"/>
              </a:rPr>
              <a:t>B</a:t>
            </a:r>
            <a:r>
              <a:rPr lang="sr-Cyrl-RS" baseline="30000" dirty="0">
                <a:cs typeface="Times New Roman" panose="02020603050405020304" pitchFamily="18" charset="0"/>
              </a:rPr>
              <a:t> </a:t>
            </a:r>
            <a:r>
              <a:rPr lang="sr-Cyrl-RS" dirty="0">
                <a:cs typeface="Times New Roman" panose="02020603050405020304" pitchFamily="18" charset="0"/>
              </a:rPr>
              <a:t>међусобно су доминантни (</a:t>
            </a:r>
            <a:r>
              <a:rPr lang="sr-Cyrl-RS" dirty="0" err="1">
                <a:cs typeface="Times New Roman" panose="02020603050405020304" pitchFamily="18" charset="0"/>
              </a:rPr>
              <a:t>кодоминантни</a:t>
            </a:r>
            <a:r>
              <a:rPr lang="sr-Cyrl-RS" dirty="0">
                <a:cs typeface="Times New Roman" panose="02020603050405020304" pitchFamily="18" charset="0"/>
              </a:rPr>
              <a:t>), па када су заједно на пару хомологних хромозома, испољава се АВ крвна група. </a:t>
            </a:r>
          </a:p>
          <a:p>
            <a:r>
              <a:rPr lang="sr-Cyrl-RS" dirty="0">
                <a:cs typeface="Times New Roman" panose="02020603050405020304" pitchFamily="18" charset="0"/>
              </a:rPr>
              <a:t>Крвна група О, испољиће се само ако су на пару хомологних хромозома оба </a:t>
            </a:r>
            <a:r>
              <a:rPr lang="sr-Cyrl-RS" dirty="0" err="1">
                <a:cs typeface="Times New Roman" panose="02020603050405020304" pitchFamily="18" charset="0"/>
              </a:rPr>
              <a:t>рецесивна</a:t>
            </a:r>
            <a:r>
              <a:rPr lang="sr-Cyrl-RS" dirty="0">
                <a:cs typeface="Times New Roman" panose="02020603050405020304" pitchFamily="18" charset="0"/>
              </a:rPr>
              <a:t> </a:t>
            </a:r>
            <a:r>
              <a:rPr lang="sr-Cyrl-RS" dirty="0" err="1">
                <a:cs typeface="Times New Roman" panose="02020603050405020304" pitchFamily="18" charset="0"/>
              </a:rPr>
              <a:t>алела</a:t>
            </a:r>
            <a:r>
              <a:rPr lang="sr-Cyrl-RS" dirty="0">
                <a:cs typeface="Times New Roman" panose="02020603050405020304" pitchFamily="18" charset="0"/>
              </a:rPr>
              <a:t> </a:t>
            </a:r>
            <a:r>
              <a:rPr lang="sr-Latn-RS" dirty="0">
                <a:cs typeface="Times New Roman" panose="02020603050405020304" pitchFamily="18" charset="0"/>
              </a:rPr>
              <a:t>i.</a:t>
            </a:r>
            <a:endParaRPr lang="sr-Cyrl-RS" dirty="0">
              <a:cs typeface="Times New Roman" panose="02020603050405020304" pitchFamily="18" charset="0"/>
            </a:endParaRPr>
          </a:p>
          <a:p>
            <a:endParaRPr lang="x-none"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xmlns="" id="{09F4E1B9-659D-2D63-E8CF-F10AD658234D}"/>
              </a:ext>
            </a:extLst>
          </p:cNvPr>
          <p:cNvSpPr txBox="1">
            <a:spLocks/>
          </p:cNvSpPr>
          <p:nvPr/>
        </p:nvSpPr>
        <p:spPr>
          <a:xfrm>
            <a:off x="0" y="119887"/>
            <a:ext cx="12192000" cy="56115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r-Cyrl-RS" dirty="0">
                <a:latin typeface="+mn-lt"/>
                <a:cs typeface="Times New Roman" panose="02020603050405020304" pitchFamily="18" charset="0"/>
              </a:rPr>
              <a:t>КРВНЕ ГРУПЕ, ТРАНСФУЗИЈА, ТРАНСПЛАТАЦИЈА</a:t>
            </a:r>
            <a:endParaRPr lang="x-none" dirty="0">
              <a:latin typeface="+mn-lt"/>
              <a:cs typeface="Times New Roman" panose="02020603050405020304" pitchFamily="18" charset="0"/>
            </a:endParaRPr>
          </a:p>
        </p:txBody>
      </p:sp>
      <p:graphicFrame>
        <p:nvGraphicFramePr>
          <p:cNvPr id="10" name="Table 10">
            <a:extLst>
              <a:ext uri="{FF2B5EF4-FFF2-40B4-BE49-F238E27FC236}">
                <a16:creationId xmlns:a16="http://schemas.microsoft.com/office/drawing/2014/main" xmlns="" id="{1339261D-0C7F-49EC-7E6B-B45154035C42}"/>
              </a:ext>
            </a:extLst>
          </p:cNvPr>
          <p:cNvGraphicFramePr>
            <a:graphicFrameLocks noGrp="1"/>
          </p:cNvGraphicFramePr>
          <p:nvPr>
            <p:extLst>
              <p:ext uri="{D42A27DB-BD31-4B8C-83A1-F6EECF244321}">
                <p14:modId xmlns:p14="http://schemas.microsoft.com/office/powerpoint/2010/main" xmlns="" val="2516804284"/>
              </p:ext>
            </p:extLst>
          </p:nvPr>
        </p:nvGraphicFramePr>
        <p:xfrm>
          <a:off x="6028997" y="681037"/>
          <a:ext cx="6055273" cy="4297680"/>
        </p:xfrm>
        <a:graphic>
          <a:graphicData uri="http://schemas.openxmlformats.org/drawingml/2006/table">
            <a:tbl>
              <a:tblPr firstRow="1" bandRow="1">
                <a:tableStyleId>{5C22544A-7EE6-4342-B048-85BDC9FD1C3A}</a:tableStyleId>
              </a:tblPr>
              <a:tblGrid>
                <a:gridCol w="1211055">
                  <a:extLst>
                    <a:ext uri="{9D8B030D-6E8A-4147-A177-3AD203B41FA5}">
                      <a16:colId xmlns:a16="http://schemas.microsoft.com/office/drawing/2014/main" xmlns="" val="1707000538"/>
                    </a:ext>
                  </a:extLst>
                </a:gridCol>
                <a:gridCol w="1211055">
                  <a:extLst>
                    <a:ext uri="{9D8B030D-6E8A-4147-A177-3AD203B41FA5}">
                      <a16:colId xmlns:a16="http://schemas.microsoft.com/office/drawing/2014/main" xmlns="" val="2998962525"/>
                    </a:ext>
                  </a:extLst>
                </a:gridCol>
                <a:gridCol w="2422108">
                  <a:extLst>
                    <a:ext uri="{9D8B030D-6E8A-4147-A177-3AD203B41FA5}">
                      <a16:colId xmlns:a16="http://schemas.microsoft.com/office/drawing/2014/main" xmlns="" val="385317034"/>
                    </a:ext>
                  </a:extLst>
                </a:gridCol>
                <a:gridCol w="1211055">
                  <a:extLst>
                    <a:ext uri="{9D8B030D-6E8A-4147-A177-3AD203B41FA5}">
                      <a16:colId xmlns:a16="http://schemas.microsoft.com/office/drawing/2014/main" xmlns="" val="2375444897"/>
                    </a:ext>
                  </a:extLst>
                </a:gridCol>
              </a:tblGrid>
              <a:tr h="248648">
                <a:tc gridSpan="2">
                  <a:txBody>
                    <a:bodyPr/>
                    <a:lstStyle/>
                    <a:p>
                      <a:r>
                        <a:rPr lang="sr-Cyrl-RS" dirty="0"/>
                        <a:t>   родитељи</a:t>
                      </a:r>
                    </a:p>
                  </a:txBody>
                  <a:tcPr marL="0" marR="0" marT="0" marB="0"/>
                </a:tc>
                <a:tc hMerge="1">
                  <a:txBody>
                    <a:bodyPr/>
                    <a:lstStyle/>
                    <a:p>
                      <a:r>
                        <a:rPr lang="sr-Cyrl-RS" dirty="0"/>
                        <a:t> МОГУЋЕ КРВНЕ ГРУПЕ ДЕЦЕ</a:t>
                      </a:r>
                      <a:endParaRPr lang="x-none" dirty="0"/>
                    </a:p>
                  </a:txBody>
                  <a:tcPr marL="0" marR="0" marT="0" marB="0"/>
                </a:tc>
                <a:tc gridSpan="2">
                  <a:txBody>
                    <a:bodyPr/>
                    <a:lstStyle/>
                    <a:p>
                      <a:r>
                        <a:rPr lang="sr-Cyrl-RS" dirty="0"/>
                        <a:t>  МОГУЋЕ КРВНЕ ГРУПЕ ДЕЦЕ</a:t>
                      </a:r>
                      <a:endParaRPr lang="x-none" dirty="0"/>
                    </a:p>
                  </a:txBody>
                  <a:tcPr marL="0" marR="0" marT="0" marB="0"/>
                </a:tc>
                <a:tc hMerge="1">
                  <a:txBody>
                    <a:bodyPr/>
                    <a:lstStyle/>
                    <a:p>
                      <a:endParaRPr lang="x-none" dirty="0"/>
                    </a:p>
                  </a:txBody>
                  <a:tcPr marL="0" marR="0" marT="0" marB="0" anchor="b"/>
                </a:tc>
                <a:extLst>
                  <a:ext uri="{0D108BD9-81ED-4DB2-BD59-A6C34878D82A}">
                    <a16:rowId xmlns:a16="http://schemas.microsoft.com/office/drawing/2014/main" xmlns="" val="3917685319"/>
                  </a:ext>
                </a:extLst>
              </a:tr>
              <a:tr h="331531">
                <a:tc>
                  <a:txBody>
                    <a:bodyPr/>
                    <a:lstStyle/>
                    <a:p>
                      <a:r>
                        <a:rPr lang="sr-Cyrl-RS" dirty="0"/>
                        <a:t>А</a:t>
                      </a:r>
                      <a:endParaRPr lang="x-none" dirty="0"/>
                    </a:p>
                  </a:txBody>
                  <a:tcPr anchor="b"/>
                </a:tc>
                <a:tc>
                  <a:txBody>
                    <a:bodyPr/>
                    <a:lstStyle/>
                    <a:p>
                      <a:r>
                        <a:rPr lang="sr-Cyrl-RS" dirty="0"/>
                        <a:t>А</a:t>
                      </a:r>
                      <a:endParaRPr lang="x-none" dirty="0"/>
                    </a:p>
                  </a:txBody>
                  <a:tcPr anchor="b"/>
                </a:tc>
                <a:tc>
                  <a:txBody>
                    <a:bodyPr/>
                    <a:lstStyle/>
                    <a:p>
                      <a:pPr algn="ctr"/>
                      <a:r>
                        <a:rPr lang="sr-Cyrl-RS" dirty="0"/>
                        <a:t>А,О</a:t>
                      </a:r>
                      <a:endParaRPr lang="x-none" dirty="0"/>
                    </a:p>
                  </a:txBody>
                  <a:tcPr anchor="b"/>
                </a:tc>
                <a:tc>
                  <a:txBody>
                    <a:bodyPr/>
                    <a:lstStyle/>
                    <a:p>
                      <a:endParaRPr lang="x-none" dirty="0"/>
                    </a:p>
                  </a:txBody>
                  <a:tcPr anchor="b"/>
                </a:tc>
                <a:extLst>
                  <a:ext uri="{0D108BD9-81ED-4DB2-BD59-A6C34878D82A}">
                    <a16:rowId xmlns:a16="http://schemas.microsoft.com/office/drawing/2014/main" xmlns="" val="306711512"/>
                  </a:ext>
                </a:extLst>
              </a:tr>
              <a:tr h="331531">
                <a:tc>
                  <a:txBody>
                    <a:bodyPr/>
                    <a:lstStyle/>
                    <a:p>
                      <a:r>
                        <a:rPr lang="sr-Cyrl-RS" dirty="0"/>
                        <a:t>А</a:t>
                      </a:r>
                      <a:endParaRPr lang="x-none" dirty="0"/>
                    </a:p>
                  </a:txBody>
                  <a:tcPr anchor="b"/>
                </a:tc>
                <a:tc>
                  <a:txBody>
                    <a:bodyPr/>
                    <a:lstStyle/>
                    <a:p>
                      <a:r>
                        <a:rPr lang="sr-Cyrl-RS" dirty="0" err="1"/>
                        <a:t>Б</a:t>
                      </a:r>
                      <a:endParaRPr lang="x-none" dirty="0"/>
                    </a:p>
                  </a:txBody>
                  <a:tcPr anchor="b"/>
                </a:tc>
                <a:tc>
                  <a:txBody>
                    <a:bodyPr/>
                    <a:lstStyle/>
                    <a:p>
                      <a:pPr algn="ctr"/>
                      <a:r>
                        <a:rPr lang="sr-Cyrl-RS" dirty="0"/>
                        <a:t>А,Б,АБ,О</a:t>
                      </a:r>
                      <a:endParaRPr lang="x-none" dirty="0"/>
                    </a:p>
                  </a:txBody>
                  <a:tcPr anchor="b"/>
                </a:tc>
                <a:tc>
                  <a:txBody>
                    <a:bodyPr/>
                    <a:lstStyle/>
                    <a:p>
                      <a:endParaRPr lang="x-none" dirty="0"/>
                    </a:p>
                  </a:txBody>
                  <a:tcPr anchor="b"/>
                </a:tc>
                <a:extLst>
                  <a:ext uri="{0D108BD9-81ED-4DB2-BD59-A6C34878D82A}">
                    <a16:rowId xmlns:a16="http://schemas.microsoft.com/office/drawing/2014/main" xmlns="" val="1951572098"/>
                  </a:ext>
                </a:extLst>
              </a:tr>
              <a:tr h="331531">
                <a:tc>
                  <a:txBody>
                    <a:bodyPr/>
                    <a:lstStyle/>
                    <a:p>
                      <a:r>
                        <a:rPr lang="sr-Cyrl-RS" dirty="0"/>
                        <a:t>А</a:t>
                      </a:r>
                      <a:endParaRPr lang="x-none" dirty="0"/>
                    </a:p>
                  </a:txBody>
                  <a:tcPr anchor="b"/>
                </a:tc>
                <a:tc>
                  <a:txBody>
                    <a:bodyPr/>
                    <a:lstStyle/>
                    <a:p>
                      <a:r>
                        <a:rPr lang="sr-Cyrl-RS" dirty="0"/>
                        <a:t>АБ</a:t>
                      </a:r>
                      <a:endParaRPr lang="x-none" dirty="0"/>
                    </a:p>
                  </a:txBody>
                  <a:tcPr anchor="b"/>
                </a:tc>
                <a:tc>
                  <a:txBody>
                    <a:bodyPr/>
                    <a:lstStyle/>
                    <a:p>
                      <a:pPr algn="ctr"/>
                      <a:r>
                        <a:rPr lang="sr-Cyrl-RS" dirty="0"/>
                        <a:t>А,Б,АБ</a:t>
                      </a:r>
                      <a:endParaRPr lang="x-none" dirty="0"/>
                    </a:p>
                  </a:txBody>
                  <a:tcPr anchor="b"/>
                </a:tc>
                <a:tc>
                  <a:txBody>
                    <a:bodyPr/>
                    <a:lstStyle/>
                    <a:p>
                      <a:endParaRPr lang="x-none" dirty="0"/>
                    </a:p>
                  </a:txBody>
                  <a:tcPr anchor="b"/>
                </a:tc>
                <a:extLst>
                  <a:ext uri="{0D108BD9-81ED-4DB2-BD59-A6C34878D82A}">
                    <a16:rowId xmlns:a16="http://schemas.microsoft.com/office/drawing/2014/main" xmlns="" val="2472333277"/>
                  </a:ext>
                </a:extLst>
              </a:tr>
              <a:tr h="331531">
                <a:tc>
                  <a:txBody>
                    <a:bodyPr/>
                    <a:lstStyle/>
                    <a:p>
                      <a:r>
                        <a:rPr lang="sr-Cyrl-RS" dirty="0"/>
                        <a:t>А</a:t>
                      </a:r>
                      <a:endParaRPr lang="x-none" dirty="0"/>
                    </a:p>
                  </a:txBody>
                  <a:tcPr anchor="b"/>
                </a:tc>
                <a:tc>
                  <a:txBody>
                    <a:bodyPr/>
                    <a:lstStyle/>
                    <a:p>
                      <a:r>
                        <a:rPr lang="sr-Cyrl-RS" dirty="0"/>
                        <a:t>О</a:t>
                      </a:r>
                      <a:endParaRPr lang="x-none" dirty="0"/>
                    </a:p>
                  </a:txBody>
                  <a:tcPr anchor="b"/>
                </a:tc>
                <a:tc>
                  <a:txBody>
                    <a:bodyPr/>
                    <a:lstStyle/>
                    <a:p>
                      <a:pPr algn="ctr"/>
                      <a:r>
                        <a:rPr lang="sr-Cyrl-RS" dirty="0"/>
                        <a:t>А,О</a:t>
                      </a:r>
                      <a:endParaRPr lang="x-none" dirty="0"/>
                    </a:p>
                  </a:txBody>
                  <a:tcPr anchor="b"/>
                </a:tc>
                <a:tc>
                  <a:txBody>
                    <a:bodyPr/>
                    <a:lstStyle/>
                    <a:p>
                      <a:endParaRPr lang="x-none" dirty="0"/>
                    </a:p>
                  </a:txBody>
                  <a:tcPr anchor="b"/>
                </a:tc>
                <a:extLst>
                  <a:ext uri="{0D108BD9-81ED-4DB2-BD59-A6C34878D82A}">
                    <a16:rowId xmlns:a16="http://schemas.microsoft.com/office/drawing/2014/main" xmlns="" val="2143404763"/>
                  </a:ext>
                </a:extLst>
              </a:tr>
              <a:tr h="331531">
                <a:tc>
                  <a:txBody>
                    <a:bodyPr/>
                    <a:lstStyle/>
                    <a:p>
                      <a:r>
                        <a:rPr lang="sr-Cyrl-RS" dirty="0" err="1"/>
                        <a:t>Б</a:t>
                      </a:r>
                      <a:endParaRPr lang="x-none" dirty="0"/>
                    </a:p>
                  </a:txBody>
                  <a:tcPr anchor="b"/>
                </a:tc>
                <a:tc>
                  <a:txBody>
                    <a:bodyPr/>
                    <a:lstStyle/>
                    <a:p>
                      <a:r>
                        <a:rPr lang="sr-Cyrl-RS" dirty="0" err="1"/>
                        <a:t>Б</a:t>
                      </a:r>
                      <a:endParaRPr lang="x-none" dirty="0"/>
                    </a:p>
                  </a:txBody>
                  <a:tcPr anchor="b"/>
                </a:tc>
                <a:tc>
                  <a:txBody>
                    <a:bodyPr/>
                    <a:lstStyle/>
                    <a:p>
                      <a:pPr algn="ctr"/>
                      <a:r>
                        <a:rPr lang="sr-Cyrl-RS" dirty="0"/>
                        <a:t>Б,О</a:t>
                      </a:r>
                      <a:endParaRPr lang="x-none" dirty="0"/>
                    </a:p>
                  </a:txBody>
                  <a:tcPr anchor="b"/>
                </a:tc>
                <a:tc>
                  <a:txBody>
                    <a:bodyPr/>
                    <a:lstStyle/>
                    <a:p>
                      <a:endParaRPr lang="x-none" dirty="0"/>
                    </a:p>
                  </a:txBody>
                  <a:tcPr anchor="b"/>
                </a:tc>
                <a:extLst>
                  <a:ext uri="{0D108BD9-81ED-4DB2-BD59-A6C34878D82A}">
                    <a16:rowId xmlns:a16="http://schemas.microsoft.com/office/drawing/2014/main" xmlns="" val="215073043"/>
                  </a:ext>
                </a:extLst>
              </a:tr>
              <a:tr h="331531">
                <a:tc>
                  <a:txBody>
                    <a:bodyPr/>
                    <a:lstStyle/>
                    <a:p>
                      <a:r>
                        <a:rPr lang="sr-Cyrl-RS" dirty="0" err="1"/>
                        <a:t>Б</a:t>
                      </a:r>
                      <a:endParaRPr lang="x-none" dirty="0"/>
                    </a:p>
                  </a:txBody>
                  <a:tcPr anchor="b"/>
                </a:tc>
                <a:tc>
                  <a:txBody>
                    <a:bodyPr/>
                    <a:lstStyle/>
                    <a:p>
                      <a:r>
                        <a:rPr lang="sr-Cyrl-RS" dirty="0"/>
                        <a:t>АБ</a:t>
                      </a:r>
                      <a:endParaRPr lang="x-none" dirty="0"/>
                    </a:p>
                  </a:txBody>
                  <a:tcPr anchor="b"/>
                </a:tc>
                <a:tc>
                  <a:txBody>
                    <a:bodyPr/>
                    <a:lstStyle/>
                    <a:p>
                      <a:pPr algn="ctr"/>
                      <a:r>
                        <a:rPr lang="sr-Cyrl-RS" dirty="0"/>
                        <a:t>А,Б,АБ</a:t>
                      </a:r>
                      <a:endParaRPr lang="x-none" dirty="0"/>
                    </a:p>
                  </a:txBody>
                  <a:tcPr anchor="b"/>
                </a:tc>
                <a:tc>
                  <a:txBody>
                    <a:bodyPr/>
                    <a:lstStyle/>
                    <a:p>
                      <a:endParaRPr lang="x-none"/>
                    </a:p>
                  </a:txBody>
                  <a:tcPr anchor="b"/>
                </a:tc>
                <a:extLst>
                  <a:ext uri="{0D108BD9-81ED-4DB2-BD59-A6C34878D82A}">
                    <a16:rowId xmlns:a16="http://schemas.microsoft.com/office/drawing/2014/main" xmlns="" val="23457988"/>
                  </a:ext>
                </a:extLst>
              </a:tr>
              <a:tr h="331531">
                <a:tc>
                  <a:txBody>
                    <a:bodyPr/>
                    <a:lstStyle/>
                    <a:p>
                      <a:r>
                        <a:rPr lang="sr-Cyrl-RS" dirty="0" err="1"/>
                        <a:t>Б</a:t>
                      </a:r>
                      <a:endParaRPr lang="x-none" dirty="0"/>
                    </a:p>
                  </a:txBody>
                  <a:tcPr anchor="b"/>
                </a:tc>
                <a:tc>
                  <a:txBody>
                    <a:bodyPr/>
                    <a:lstStyle/>
                    <a:p>
                      <a:r>
                        <a:rPr lang="sr-Cyrl-RS" dirty="0"/>
                        <a:t>О</a:t>
                      </a:r>
                      <a:endParaRPr lang="x-none" dirty="0"/>
                    </a:p>
                  </a:txBody>
                  <a:tcPr anchor="b"/>
                </a:tc>
                <a:tc>
                  <a:txBody>
                    <a:bodyPr/>
                    <a:lstStyle/>
                    <a:p>
                      <a:pPr algn="ctr"/>
                      <a:r>
                        <a:rPr lang="sr-Cyrl-RS" dirty="0"/>
                        <a:t>Б,О</a:t>
                      </a:r>
                      <a:endParaRPr lang="x-none" dirty="0"/>
                    </a:p>
                  </a:txBody>
                  <a:tcPr anchor="b"/>
                </a:tc>
                <a:tc>
                  <a:txBody>
                    <a:bodyPr/>
                    <a:lstStyle/>
                    <a:p>
                      <a:endParaRPr lang="x-none" dirty="0"/>
                    </a:p>
                  </a:txBody>
                  <a:tcPr anchor="b"/>
                </a:tc>
                <a:extLst>
                  <a:ext uri="{0D108BD9-81ED-4DB2-BD59-A6C34878D82A}">
                    <a16:rowId xmlns:a16="http://schemas.microsoft.com/office/drawing/2014/main" xmlns="" val="1404623113"/>
                  </a:ext>
                </a:extLst>
              </a:tr>
              <a:tr h="331531">
                <a:tc>
                  <a:txBody>
                    <a:bodyPr/>
                    <a:lstStyle/>
                    <a:p>
                      <a:r>
                        <a:rPr lang="sr-Cyrl-RS" dirty="0"/>
                        <a:t>АБ</a:t>
                      </a:r>
                      <a:endParaRPr lang="x-none" dirty="0"/>
                    </a:p>
                  </a:txBody>
                  <a:tcPr anchor="b"/>
                </a:tc>
                <a:tc>
                  <a:txBody>
                    <a:bodyPr/>
                    <a:lstStyle/>
                    <a:p>
                      <a:r>
                        <a:rPr lang="sr-Cyrl-RS" dirty="0"/>
                        <a:t>АБ</a:t>
                      </a:r>
                      <a:endParaRPr lang="x-none" dirty="0"/>
                    </a:p>
                  </a:txBody>
                  <a:tcPr anchor="b"/>
                </a:tc>
                <a:tc>
                  <a:txBody>
                    <a:bodyPr/>
                    <a:lstStyle/>
                    <a:p>
                      <a:pPr algn="ctr"/>
                      <a:r>
                        <a:rPr lang="sr-Cyrl-RS" dirty="0"/>
                        <a:t>А,Б,АБ</a:t>
                      </a:r>
                      <a:endParaRPr lang="x-none" dirty="0"/>
                    </a:p>
                  </a:txBody>
                  <a:tcPr anchor="b"/>
                </a:tc>
                <a:tc>
                  <a:txBody>
                    <a:bodyPr/>
                    <a:lstStyle/>
                    <a:p>
                      <a:endParaRPr lang="x-none" dirty="0"/>
                    </a:p>
                  </a:txBody>
                  <a:tcPr anchor="b"/>
                </a:tc>
                <a:extLst>
                  <a:ext uri="{0D108BD9-81ED-4DB2-BD59-A6C34878D82A}">
                    <a16:rowId xmlns:a16="http://schemas.microsoft.com/office/drawing/2014/main" xmlns="" val="3431248243"/>
                  </a:ext>
                </a:extLst>
              </a:tr>
              <a:tr h="331531">
                <a:tc>
                  <a:txBody>
                    <a:bodyPr/>
                    <a:lstStyle/>
                    <a:p>
                      <a:r>
                        <a:rPr lang="sr-Cyrl-RS" dirty="0"/>
                        <a:t>АБ</a:t>
                      </a:r>
                      <a:endParaRPr lang="x-none" dirty="0"/>
                    </a:p>
                  </a:txBody>
                  <a:tcPr anchor="b"/>
                </a:tc>
                <a:tc>
                  <a:txBody>
                    <a:bodyPr/>
                    <a:lstStyle/>
                    <a:p>
                      <a:r>
                        <a:rPr lang="sr-Cyrl-RS" dirty="0"/>
                        <a:t>АБ</a:t>
                      </a:r>
                      <a:endParaRPr lang="x-none" dirty="0"/>
                    </a:p>
                  </a:txBody>
                  <a:tcPr anchor="b"/>
                </a:tc>
                <a:tc>
                  <a:txBody>
                    <a:bodyPr/>
                    <a:lstStyle/>
                    <a:p>
                      <a:pPr algn="ctr"/>
                      <a:r>
                        <a:rPr lang="sr-Cyrl-RS" dirty="0"/>
                        <a:t>А,Б</a:t>
                      </a:r>
                      <a:endParaRPr lang="x-none" dirty="0"/>
                    </a:p>
                  </a:txBody>
                  <a:tcPr anchor="b"/>
                </a:tc>
                <a:tc>
                  <a:txBody>
                    <a:bodyPr/>
                    <a:lstStyle/>
                    <a:p>
                      <a:endParaRPr lang="x-none" dirty="0"/>
                    </a:p>
                  </a:txBody>
                  <a:tcPr anchor="b"/>
                </a:tc>
                <a:extLst>
                  <a:ext uri="{0D108BD9-81ED-4DB2-BD59-A6C34878D82A}">
                    <a16:rowId xmlns:a16="http://schemas.microsoft.com/office/drawing/2014/main" xmlns="" val="2504765211"/>
                  </a:ext>
                </a:extLst>
              </a:tr>
              <a:tr h="331531">
                <a:tc>
                  <a:txBody>
                    <a:bodyPr/>
                    <a:lstStyle/>
                    <a:p>
                      <a:r>
                        <a:rPr lang="sr-Cyrl-RS" dirty="0"/>
                        <a:t>О</a:t>
                      </a:r>
                      <a:endParaRPr lang="x-none" dirty="0"/>
                    </a:p>
                  </a:txBody>
                  <a:tcPr anchor="b"/>
                </a:tc>
                <a:tc>
                  <a:txBody>
                    <a:bodyPr/>
                    <a:lstStyle/>
                    <a:p>
                      <a:r>
                        <a:rPr lang="sr-Cyrl-RS" dirty="0"/>
                        <a:t>О</a:t>
                      </a:r>
                      <a:endParaRPr lang="x-none" dirty="0"/>
                    </a:p>
                  </a:txBody>
                  <a:tcPr anchor="b"/>
                </a:tc>
                <a:tc>
                  <a:txBody>
                    <a:bodyPr/>
                    <a:lstStyle/>
                    <a:p>
                      <a:pPr algn="ctr"/>
                      <a:r>
                        <a:rPr lang="sr-Cyrl-RS" dirty="0"/>
                        <a:t>О</a:t>
                      </a:r>
                      <a:endParaRPr lang="x-none" dirty="0"/>
                    </a:p>
                  </a:txBody>
                  <a:tcPr anchor="b"/>
                </a:tc>
                <a:tc>
                  <a:txBody>
                    <a:bodyPr/>
                    <a:lstStyle/>
                    <a:p>
                      <a:endParaRPr lang="x-none" dirty="0"/>
                    </a:p>
                  </a:txBody>
                  <a:tcPr anchor="b"/>
                </a:tc>
                <a:extLst>
                  <a:ext uri="{0D108BD9-81ED-4DB2-BD59-A6C34878D82A}">
                    <a16:rowId xmlns:a16="http://schemas.microsoft.com/office/drawing/2014/main" xmlns="" val="226007695"/>
                  </a:ext>
                </a:extLst>
              </a:tr>
              <a:tr h="331531">
                <a:tc gridSpan="4">
                  <a:txBody>
                    <a:bodyPr/>
                    <a:lstStyle/>
                    <a:p>
                      <a:pPr algn="ctr"/>
                      <a:r>
                        <a:rPr lang="sr-Cyrl-RS" dirty="0"/>
                        <a:t>НАСЛЕЂИВАЊЕ КРВНИХ ГРУПА</a:t>
                      </a:r>
                    </a:p>
                  </a:txBody>
                  <a:tcPr anchor="b"/>
                </a:tc>
                <a:tc hMerge="1">
                  <a:txBody>
                    <a:bodyPr/>
                    <a:lstStyle/>
                    <a:p>
                      <a:endParaRPr lang="x-none" dirty="0"/>
                    </a:p>
                  </a:txBody>
                  <a:tcPr anchor="b"/>
                </a:tc>
                <a:tc hMerge="1">
                  <a:txBody>
                    <a:bodyPr/>
                    <a:lstStyle/>
                    <a:p>
                      <a:endParaRPr lang="x-none" dirty="0"/>
                    </a:p>
                  </a:txBody>
                  <a:tcPr anchor="b"/>
                </a:tc>
                <a:tc hMerge="1">
                  <a:txBody>
                    <a:bodyPr/>
                    <a:lstStyle/>
                    <a:p>
                      <a:endParaRPr lang="x-none" dirty="0"/>
                    </a:p>
                  </a:txBody>
                  <a:tcPr anchor="b"/>
                </a:tc>
                <a:extLst>
                  <a:ext uri="{0D108BD9-81ED-4DB2-BD59-A6C34878D82A}">
                    <a16:rowId xmlns:a16="http://schemas.microsoft.com/office/drawing/2014/main" xmlns="" val="1331216129"/>
                  </a:ext>
                </a:extLst>
              </a:tr>
            </a:tbl>
          </a:graphicData>
        </a:graphic>
      </p:graphicFrame>
    </p:spTree>
    <p:extLst>
      <p:ext uri="{BB962C8B-B14F-4D97-AF65-F5344CB8AC3E}">
        <p14:creationId xmlns:p14="http://schemas.microsoft.com/office/powerpoint/2010/main" xmlns="" val="37831511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D7B5562-45DF-F52C-F451-8E6A028D7B9D}"/>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xmlns="" id="{8545B498-3733-56F1-2F5E-9DE462023D5E}"/>
              </a:ext>
            </a:extLst>
          </p:cNvPr>
          <p:cNvSpPr>
            <a:spLocks noGrp="1"/>
          </p:cNvSpPr>
          <p:nvPr>
            <p:ph idx="1"/>
          </p:nvPr>
        </p:nvSpPr>
        <p:spPr>
          <a:xfrm>
            <a:off x="54743" y="681038"/>
            <a:ext cx="10287436" cy="3607184"/>
          </a:xfrm>
        </p:spPr>
        <p:txBody>
          <a:bodyPr>
            <a:normAutofit fontScale="92500" lnSpcReduction="20000"/>
          </a:bodyPr>
          <a:lstStyle/>
          <a:p>
            <a:r>
              <a:rPr lang="sr-Cyrl-RS" dirty="0">
                <a:cs typeface="Times New Roman" panose="02020603050405020304" pitchFamily="18" charset="0"/>
              </a:rPr>
              <a:t>Трансфузија је процес при коме се вештачким путем надокнађује изгубљена крв. При трансфузији мора се строго водити рачуна о томе да и </a:t>
            </a:r>
            <a:r>
              <a:rPr lang="sr-Cyrl-RS" dirty="0" smtClean="0">
                <a:cs typeface="Times New Roman" panose="02020603050405020304" pitchFamily="18" charset="0"/>
              </a:rPr>
              <a:t>давалац </a:t>
            </a:r>
            <a:r>
              <a:rPr lang="sr-Cyrl-RS" dirty="0">
                <a:cs typeface="Times New Roman" panose="02020603050405020304" pitchFamily="18" charset="0"/>
              </a:rPr>
              <a:t>и прималац имају исту крвну групу. При трансфузији крвних група даваоци не </a:t>
            </a:r>
            <a:r>
              <a:rPr lang="sr-Cyrl-RS" dirty="0" smtClean="0">
                <a:cs typeface="Times New Roman" panose="02020603050405020304" pitchFamily="18" charset="0"/>
              </a:rPr>
              <a:t>смеју </a:t>
            </a:r>
            <a:r>
              <a:rPr lang="sr-Cyrl-RS" dirty="0">
                <a:cs typeface="Times New Roman" panose="02020603050405020304" pitchFamily="18" charset="0"/>
              </a:rPr>
              <a:t>садржати антитела из крви примаоца. Уколико се ово догоди може доћи до слепљивања </a:t>
            </a:r>
            <a:r>
              <a:rPr lang="sr-Cyrl-RS" dirty="0" smtClean="0">
                <a:cs typeface="Times New Roman" panose="02020603050405020304" pitchFamily="18" charset="0"/>
              </a:rPr>
              <a:t>црвених </a:t>
            </a:r>
            <a:r>
              <a:rPr lang="sr-Cyrl-RS" dirty="0">
                <a:cs typeface="Times New Roman" panose="02020603050405020304" pitchFamily="18" charset="0"/>
              </a:rPr>
              <a:t>крвних зрнаца и стварања крвних угрушака чиме може бити угрожен живот примаоца. </a:t>
            </a:r>
          </a:p>
          <a:p>
            <a:r>
              <a:rPr lang="sr-Cyrl-RS" dirty="0">
                <a:cs typeface="Times New Roman" panose="02020603050405020304" pitchFamily="18" charset="0"/>
              </a:rPr>
              <a:t>Схема приказује могућност давања и примања крвних група. Особе О крвне групе могу дати своју крв било ком примаоцу крви, без обзира које је </a:t>
            </a:r>
            <a:r>
              <a:rPr lang="sr-Cyrl-RS" dirty="0" err="1">
                <a:cs typeface="Times New Roman" panose="02020603050405020304" pitchFamily="18" charset="0"/>
              </a:rPr>
              <a:t>примаоц</a:t>
            </a:r>
            <a:r>
              <a:rPr lang="sr-Cyrl-RS" dirty="0">
                <a:cs typeface="Times New Roman" panose="02020603050405020304" pitchFamily="18" charset="0"/>
              </a:rPr>
              <a:t> групе. Особе АВ крвне групе могу примити крв било које крвне групе. Особи крвне групе А се не сме давати крв крвне групе </a:t>
            </a:r>
            <a:r>
              <a:rPr lang="sr-Cyrl-RS" dirty="0" err="1">
                <a:cs typeface="Times New Roman" panose="02020603050405020304" pitchFamily="18" charset="0"/>
              </a:rPr>
              <a:t>В</a:t>
            </a:r>
            <a:r>
              <a:rPr lang="sr-Cyrl-RS" dirty="0">
                <a:cs typeface="Times New Roman" panose="02020603050405020304" pitchFamily="18" charset="0"/>
              </a:rPr>
              <a:t> и обрнуто.</a:t>
            </a:r>
            <a:endParaRPr lang="x-none" dirty="0">
              <a:cs typeface="Times New Roman" panose="02020603050405020304" pitchFamily="18" charset="0"/>
            </a:endParaRPr>
          </a:p>
        </p:txBody>
      </p:sp>
      <p:sp>
        <p:nvSpPr>
          <p:cNvPr id="5" name="Title 1">
            <a:extLst>
              <a:ext uri="{FF2B5EF4-FFF2-40B4-BE49-F238E27FC236}">
                <a16:creationId xmlns:a16="http://schemas.microsoft.com/office/drawing/2014/main" xmlns="" id="{060F1C47-16B0-8D95-E387-31C20CFB3127}"/>
              </a:ext>
            </a:extLst>
          </p:cNvPr>
          <p:cNvSpPr txBox="1">
            <a:spLocks/>
          </p:cNvSpPr>
          <p:nvPr/>
        </p:nvSpPr>
        <p:spPr>
          <a:xfrm>
            <a:off x="0" y="119887"/>
            <a:ext cx="12192000" cy="56115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r-Cyrl-RS" dirty="0">
                <a:latin typeface="+mn-lt"/>
                <a:cs typeface="Times New Roman" panose="02020603050405020304" pitchFamily="18" charset="0"/>
              </a:rPr>
              <a:t>КРВНЕ ГРУПЕ, ТРАНСФУЗИЈА, ТРАНСПЛАТАЦИЈА</a:t>
            </a:r>
            <a:endParaRPr lang="x-none" dirty="0">
              <a:latin typeface="+mn-lt"/>
              <a:cs typeface="Times New Roman" panose="02020603050405020304" pitchFamily="18" charset="0"/>
            </a:endParaRPr>
          </a:p>
        </p:txBody>
      </p:sp>
      <p:pic>
        <p:nvPicPr>
          <p:cNvPr id="5122" name="Picture 2" descr="Transfuzijske transmisivne bolesti | MedicalCG Magazin o zdravlju i medicini">
            <a:extLst>
              <a:ext uri="{FF2B5EF4-FFF2-40B4-BE49-F238E27FC236}">
                <a16:creationId xmlns:a16="http://schemas.microsoft.com/office/drawing/2014/main" xmlns="" id="{9BB94E2E-435D-C46E-DEE5-F4591527E8D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90810" y="4288221"/>
            <a:ext cx="2810379" cy="1692165"/>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Трансфузија крви — Википедија">
            <a:extLst>
              <a:ext uri="{FF2B5EF4-FFF2-40B4-BE49-F238E27FC236}">
                <a16:creationId xmlns:a16="http://schemas.microsoft.com/office/drawing/2014/main" xmlns="" id="{F0A325E9-0DA8-7146-17B3-327D2ED135A2}"/>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978257" y="681037"/>
            <a:ext cx="2159000" cy="20828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a:extLst>
              <a:ext uri="{FF2B5EF4-FFF2-40B4-BE49-F238E27FC236}">
                <a16:creationId xmlns:a16="http://schemas.microsoft.com/office/drawing/2014/main" xmlns="" id="{DE354D5D-D370-B3D6-D828-01CDC8B2D7CF}"/>
              </a:ext>
            </a:extLst>
          </p:cNvPr>
          <p:cNvPicPr>
            <a:picLocks noChangeAspect="1"/>
          </p:cNvPicPr>
          <p:nvPr/>
        </p:nvPicPr>
        <p:blipFill>
          <a:blip r:embed="rId5"/>
          <a:stretch>
            <a:fillRect/>
          </a:stretch>
        </p:blipFill>
        <p:spPr>
          <a:xfrm>
            <a:off x="1917064" y="4288221"/>
            <a:ext cx="2614928" cy="2569779"/>
          </a:xfrm>
          <a:prstGeom prst="rect">
            <a:avLst/>
          </a:prstGeom>
        </p:spPr>
      </p:pic>
    </p:spTree>
    <p:extLst>
      <p:ext uri="{BB962C8B-B14F-4D97-AF65-F5344CB8AC3E}">
        <p14:creationId xmlns:p14="http://schemas.microsoft.com/office/powerpoint/2010/main" xmlns="" val="312164866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915F30B-2B71-ED48-2DB8-EA1A38B1530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5E9D8F8D-2EEE-514A-F178-9970530D638E}"/>
              </a:ext>
            </a:extLst>
          </p:cNvPr>
          <p:cNvSpPr>
            <a:spLocks noGrp="1"/>
          </p:cNvSpPr>
          <p:nvPr>
            <p:ph type="title"/>
          </p:nvPr>
        </p:nvSpPr>
        <p:spPr>
          <a:xfrm>
            <a:off x="177800" y="104028"/>
            <a:ext cx="4851400" cy="655544"/>
          </a:xfrm>
        </p:spPr>
        <p:txBody>
          <a:bodyPr>
            <a:normAutofit fontScale="90000"/>
          </a:bodyPr>
          <a:lstStyle/>
          <a:p>
            <a:r>
              <a:rPr lang="sr-Cyrl-RS" dirty="0">
                <a:latin typeface="+mn-lt"/>
                <a:cs typeface="Times New Roman" panose="02020603050405020304" pitchFamily="18" charset="0"/>
              </a:rPr>
              <a:t>ГРЕГОР МЕНДЕЛ</a:t>
            </a:r>
            <a:endParaRPr lang="x-none" dirty="0">
              <a:latin typeface="+mn-lt"/>
              <a:cs typeface="Times New Roman" panose="02020603050405020304" pitchFamily="18" charset="0"/>
            </a:endParaRPr>
          </a:p>
        </p:txBody>
      </p:sp>
      <p:sp>
        <p:nvSpPr>
          <p:cNvPr id="3" name="Content Placeholder 2">
            <a:extLst>
              <a:ext uri="{FF2B5EF4-FFF2-40B4-BE49-F238E27FC236}">
                <a16:creationId xmlns:a16="http://schemas.microsoft.com/office/drawing/2014/main" xmlns="" id="{06BDCF5F-B5B8-1607-5B34-518A27BEB3A1}"/>
              </a:ext>
            </a:extLst>
          </p:cNvPr>
          <p:cNvSpPr>
            <a:spLocks noGrp="1"/>
          </p:cNvSpPr>
          <p:nvPr>
            <p:ph idx="1"/>
          </p:nvPr>
        </p:nvSpPr>
        <p:spPr>
          <a:xfrm>
            <a:off x="0" y="863600"/>
            <a:ext cx="7785100" cy="6004019"/>
          </a:xfrm>
        </p:spPr>
        <p:txBody>
          <a:bodyPr>
            <a:normAutofit lnSpcReduction="10000"/>
          </a:bodyPr>
          <a:lstStyle/>
          <a:p>
            <a:r>
              <a:rPr lang="sr-Cyrl-RS" dirty="0">
                <a:cs typeface="Times New Roman" panose="02020603050405020304" pitchFamily="18" charset="0"/>
              </a:rPr>
              <a:t>Грегор Мендел је био чешки </a:t>
            </a:r>
            <a:r>
              <a:rPr lang="sr-Cyrl-RS" dirty="0" smtClean="0">
                <a:cs typeface="Times New Roman" panose="02020603050405020304" pitchFamily="18" charset="0"/>
              </a:rPr>
              <a:t>свештеник,</a:t>
            </a:r>
            <a:r>
              <a:rPr lang="en-US" dirty="0" smtClean="0">
                <a:cs typeface="Times New Roman" panose="02020603050405020304" pitchFamily="18" charset="0"/>
              </a:rPr>
              <a:t> </a:t>
            </a:r>
            <a:r>
              <a:rPr lang="sr-Cyrl-RS" dirty="0" smtClean="0">
                <a:cs typeface="Times New Roman" panose="02020603050405020304" pitchFamily="18" charset="0"/>
              </a:rPr>
              <a:t>биолог</a:t>
            </a:r>
            <a:r>
              <a:rPr lang="sr-Cyrl-RS" dirty="0">
                <a:cs typeface="Times New Roman" panose="02020603050405020304" pitchFamily="18" charset="0"/>
              </a:rPr>
              <a:t>, ботаничар и математичар који се сматра зачетником класичне генетике. Рођен је у Чешкој, 22. јула 1822. године, а преминуо је 6. јануара 1884. године, у својој родној земљи. </a:t>
            </a:r>
            <a:r>
              <a:rPr lang="sr-Cyrl-RS" dirty="0" err="1">
                <a:cs typeface="Times New Roman" panose="02020603050405020304" pitchFamily="18" charset="0"/>
              </a:rPr>
              <a:t>Грегор</a:t>
            </a:r>
            <a:r>
              <a:rPr lang="sr-Cyrl-RS" dirty="0">
                <a:cs typeface="Times New Roman" panose="02020603050405020304" pitchFamily="18" charset="0"/>
              </a:rPr>
              <a:t> је дипломирао на математичком универзитету, након тога, желео је да се упише на природне науке (посебно биологију), али тај испит није никада положио. Он је заправо био први човек који је доказао да су математика и биологија доста повезане науке и уз њихову помоћ, </a:t>
            </a:r>
            <a:r>
              <a:rPr lang="sr-Cyrl-RS" dirty="0" err="1">
                <a:cs typeface="Times New Roman" panose="02020603050405020304" pitchFamily="18" charset="0"/>
              </a:rPr>
              <a:t>Грегор</a:t>
            </a:r>
            <a:r>
              <a:rPr lang="sr-Cyrl-RS" dirty="0">
                <a:cs typeface="Times New Roman" panose="02020603050405020304" pitchFamily="18" charset="0"/>
              </a:rPr>
              <a:t> је створио генетику, а да то, у почетку, није ни знао. Укрштао је биљке и вршио разне експерименте на њима. 1866. године, објавио је рад ” Експерименти са биљним хибридима”, то је био први документ икада написан на тему генетике.</a:t>
            </a:r>
            <a:endParaRPr lang="x-none" dirty="0">
              <a:cs typeface="Times New Roman" panose="02020603050405020304" pitchFamily="18" charset="0"/>
            </a:endParaRPr>
          </a:p>
        </p:txBody>
      </p:sp>
      <p:pic>
        <p:nvPicPr>
          <p:cNvPr id="1026" name="Picture 2" descr="Rezultat slika za грегор мендел">
            <a:extLst>
              <a:ext uri="{FF2B5EF4-FFF2-40B4-BE49-F238E27FC236}">
                <a16:creationId xmlns:a16="http://schemas.microsoft.com/office/drawing/2014/main" xmlns="" id="{45ED691D-29DB-9459-6FCB-9708E26BAF0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521700" y="319929"/>
            <a:ext cx="2901950" cy="36805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2009991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B0A6E99-72BD-82AA-C666-93718229DD76}"/>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xmlns="" id="{246B31EA-8BBB-B01D-01B4-BA60CB31A051}"/>
              </a:ext>
            </a:extLst>
          </p:cNvPr>
          <p:cNvSpPr>
            <a:spLocks noGrp="1"/>
          </p:cNvSpPr>
          <p:nvPr>
            <p:ph idx="1"/>
          </p:nvPr>
        </p:nvSpPr>
        <p:spPr>
          <a:xfrm>
            <a:off x="4691744" y="800924"/>
            <a:ext cx="7295212" cy="4351338"/>
          </a:xfrm>
        </p:spPr>
        <p:txBody>
          <a:bodyPr/>
          <a:lstStyle/>
          <a:p>
            <a:r>
              <a:rPr lang="sr-Cyrl-RS" dirty="0">
                <a:cs typeface="Times New Roman" panose="02020603050405020304" pitchFamily="18" charset="0"/>
              </a:rPr>
              <a:t>Крв разликујемо и према </a:t>
            </a:r>
            <a:r>
              <a:rPr lang="sr-Cyrl-RS" b="1" dirty="0" err="1">
                <a:cs typeface="Times New Roman" panose="02020603050405020304" pitchFamily="18" charset="0"/>
              </a:rPr>
              <a:t>резус</a:t>
            </a:r>
            <a:r>
              <a:rPr lang="sr-Cyrl-RS" b="1" dirty="0">
                <a:cs typeface="Times New Roman" panose="02020603050405020304" pitchFamily="18" charset="0"/>
              </a:rPr>
              <a:t> фактору </a:t>
            </a:r>
            <a:r>
              <a:rPr lang="sr-Cyrl-RS" dirty="0">
                <a:cs typeface="Times New Roman" panose="02020603050405020304" pitchFamily="18" charset="0"/>
              </a:rPr>
              <a:t>(</a:t>
            </a:r>
            <a:r>
              <a:rPr lang="sr-Latn-RS" b="1" dirty="0" err="1">
                <a:cs typeface="Times New Roman" panose="02020603050405020304" pitchFamily="18" charset="0"/>
              </a:rPr>
              <a:t>Rh</a:t>
            </a:r>
            <a:r>
              <a:rPr lang="sr-Latn-RS" b="1" dirty="0">
                <a:cs typeface="Times New Roman" panose="02020603050405020304" pitchFamily="18" charset="0"/>
              </a:rPr>
              <a:t> </a:t>
            </a:r>
            <a:r>
              <a:rPr lang="sr-Cyrl-RS" b="1" dirty="0">
                <a:cs typeface="Times New Roman" panose="02020603050405020304" pitchFamily="18" charset="0"/>
              </a:rPr>
              <a:t>фактор</a:t>
            </a:r>
            <a:r>
              <a:rPr lang="sr-Cyrl-RS" dirty="0">
                <a:cs typeface="Times New Roman" panose="02020603050405020304" pitchFamily="18" charset="0"/>
              </a:rPr>
              <a:t>) који је </a:t>
            </a:r>
            <a:r>
              <a:rPr lang="sr-Cyrl-RS" dirty="0" smtClean="0">
                <a:cs typeface="Times New Roman" panose="02020603050405020304" pitchFamily="18" charset="0"/>
              </a:rPr>
              <a:t>одређен присуством </a:t>
            </a:r>
            <a:r>
              <a:rPr lang="sr-Cyrl-RS" dirty="0">
                <a:cs typeface="Times New Roman" panose="02020603050405020304" pitchFamily="18" charset="0"/>
              </a:rPr>
              <a:t>или одсуством протеина који се назива </a:t>
            </a:r>
            <a:r>
              <a:rPr lang="sr-Latn-RS" dirty="0">
                <a:cs typeface="Times New Roman" panose="02020603050405020304" pitchFamily="18" charset="0"/>
              </a:rPr>
              <a:t>D</a:t>
            </a:r>
            <a:r>
              <a:rPr lang="sr-Cyrl-RS" dirty="0">
                <a:cs typeface="Times New Roman" panose="02020603050405020304" pitchFamily="18" charset="0"/>
              </a:rPr>
              <a:t> </a:t>
            </a:r>
            <a:r>
              <a:rPr lang="sr-Cyrl-RS" dirty="0" smtClean="0">
                <a:cs typeface="Times New Roman" panose="02020603050405020304" pitchFamily="18" charset="0"/>
              </a:rPr>
              <a:t>антиген</a:t>
            </a:r>
            <a:r>
              <a:rPr lang="sr-Cyrl-RS" dirty="0">
                <a:cs typeface="Times New Roman" panose="02020603050405020304" pitchFamily="18" charset="0"/>
              </a:rPr>
              <a:t>. Први пут је откривен код резус </a:t>
            </a:r>
            <a:r>
              <a:rPr lang="sr-Cyrl-RS" dirty="0" smtClean="0">
                <a:cs typeface="Times New Roman" panose="02020603050405020304" pitchFamily="18" charset="0"/>
              </a:rPr>
              <a:t>мајмуна </a:t>
            </a:r>
            <a:r>
              <a:rPr lang="sr-Cyrl-RS" dirty="0">
                <a:cs typeface="Times New Roman" panose="02020603050405020304" pitchFamily="18" charset="0"/>
              </a:rPr>
              <a:t>по чему је и добио име. Особе које су</a:t>
            </a:r>
            <a:r>
              <a:rPr lang="sr-Latn-RS" dirty="0">
                <a:cs typeface="Times New Roman" panose="02020603050405020304" pitchFamily="18" charset="0"/>
              </a:rPr>
              <a:t> </a:t>
            </a:r>
            <a:r>
              <a:rPr lang="sr-Latn-RS" dirty="0" err="1">
                <a:cs typeface="Times New Roman" panose="02020603050405020304" pitchFamily="18" charset="0"/>
              </a:rPr>
              <a:t>Rh</a:t>
            </a:r>
            <a:r>
              <a:rPr lang="sr-Latn-RS" dirty="0">
                <a:cs typeface="Times New Roman" panose="02020603050405020304" pitchFamily="18" charset="0"/>
              </a:rPr>
              <a:t>+ (</a:t>
            </a:r>
            <a:r>
              <a:rPr lang="sr-Latn-RS" dirty="0" err="1">
                <a:cs typeface="Times New Roman" panose="02020603050405020304" pitchFamily="18" charset="0"/>
              </a:rPr>
              <a:t>Rh</a:t>
            </a:r>
            <a:r>
              <a:rPr lang="sr-Latn-RS" dirty="0">
                <a:cs typeface="Times New Roman" panose="02020603050405020304" pitchFamily="18" charset="0"/>
              </a:rPr>
              <a:t> </a:t>
            </a:r>
            <a:r>
              <a:rPr lang="sr-Cyrl-RS" dirty="0">
                <a:cs typeface="Times New Roman" panose="02020603050405020304" pitchFamily="18" charset="0"/>
              </a:rPr>
              <a:t>позитивне</a:t>
            </a:r>
            <a:r>
              <a:rPr lang="sr-Latn-RS" dirty="0">
                <a:cs typeface="Times New Roman" panose="02020603050405020304" pitchFamily="18" charset="0"/>
              </a:rPr>
              <a:t>) </a:t>
            </a:r>
            <a:r>
              <a:rPr lang="sr-Cyrl-RS" dirty="0">
                <a:cs typeface="Times New Roman" panose="02020603050405020304" pitchFamily="18" charset="0"/>
              </a:rPr>
              <a:t>имају </a:t>
            </a:r>
            <a:r>
              <a:rPr lang="sr-Latn-RS" dirty="0">
                <a:cs typeface="Times New Roman" panose="02020603050405020304" pitchFamily="18" charset="0"/>
              </a:rPr>
              <a:t>D</a:t>
            </a:r>
            <a:r>
              <a:rPr lang="sr-Cyrl-RS" dirty="0">
                <a:cs typeface="Times New Roman" panose="02020603050405020304" pitchFamily="18" charset="0"/>
              </a:rPr>
              <a:t> антигене у крви, а особе које су </a:t>
            </a:r>
            <a:r>
              <a:rPr lang="sr-Latn-RS" dirty="0">
                <a:cs typeface="Times New Roman" panose="02020603050405020304" pitchFamily="18" charset="0"/>
              </a:rPr>
              <a:t> </a:t>
            </a:r>
            <a:r>
              <a:rPr lang="sr-Latn-RS" dirty="0" err="1">
                <a:cs typeface="Times New Roman" panose="02020603050405020304" pitchFamily="18" charset="0"/>
              </a:rPr>
              <a:t>Rh</a:t>
            </a:r>
            <a:r>
              <a:rPr lang="sr-Latn-RS" dirty="0">
                <a:cs typeface="Times New Roman" panose="02020603050405020304" pitchFamily="18" charset="0"/>
              </a:rPr>
              <a:t>- (</a:t>
            </a:r>
            <a:r>
              <a:rPr lang="sr-Latn-RS" dirty="0" err="1">
                <a:cs typeface="Times New Roman" panose="02020603050405020304" pitchFamily="18" charset="0"/>
              </a:rPr>
              <a:t>Rh</a:t>
            </a:r>
            <a:r>
              <a:rPr lang="sr-Cyrl-RS" dirty="0">
                <a:cs typeface="Times New Roman" panose="02020603050405020304" pitchFamily="18" charset="0"/>
              </a:rPr>
              <a:t> негативне</a:t>
            </a:r>
            <a:r>
              <a:rPr lang="sr-Latn-RS" dirty="0">
                <a:cs typeface="Times New Roman" panose="02020603050405020304" pitchFamily="18" charset="0"/>
              </a:rPr>
              <a:t>) </a:t>
            </a:r>
            <a:r>
              <a:rPr lang="sr-Cyrl-RS" dirty="0">
                <a:cs typeface="Times New Roman" panose="02020603050405020304" pitchFamily="18" charset="0"/>
              </a:rPr>
              <a:t>га немају. При трансфузији, особи чија је крв </a:t>
            </a:r>
            <a:r>
              <a:rPr lang="sr-Latn-RS" dirty="0" err="1">
                <a:cs typeface="Times New Roman" panose="02020603050405020304" pitchFamily="18" charset="0"/>
              </a:rPr>
              <a:t>Rh</a:t>
            </a:r>
            <a:r>
              <a:rPr lang="sr-Latn-RS" dirty="0">
                <a:cs typeface="Times New Roman" panose="02020603050405020304" pitchFamily="18" charset="0"/>
              </a:rPr>
              <a:t>-</a:t>
            </a:r>
            <a:r>
              <a:rPr lang="sr-Cyrl-RS" dirty="0">
                <a:cs typeface="Times New Roman" panose="02020603050405020304" pitchFamily="18" charset="0"/>
              </a:rPr>
              <a:t> не сме се давати крв особе која је</a:t>
            </a:r>
            <a:r>
              <a:rPr lang="sr-Latn-RS" dirty="0">
                <a:cs typeface="Times New Roman" panose="02020603050405020304" pitchFamily="18" charset="0"/>
              </a:rPr>
              <a:t> </a:t>
            </a:r>
            <a:r>
              <a:rPr lang="sr-Latn-RS" dirty="0" err="1">
                <a:cs typeface="Times New Roman" panose="02020603050405020304" pitchFamily="18" charset="0"/>
              </a:rPr>
              <a:t>Rh</a:t>
            </a:r>
            <a:r>
              <a:rPr lang="sr-Latn-RS" dirty="0">
                <a:cs typeface="Times New Roman" panose="02020603050405020304" pitchFamily="18" charset="0"/>
              </a:rPr>
              <a:t>+</a:t>
            </a:r>
            <a:r>
              <a:rPr lang="sr-Cyrl-RS" dirty="0">
                <a:latin typeface="Times New Roman" panose="02020603050405020304" pitchFamily="18" charset="0"/>
                <a:cs typeface="Times New Roman" panose="02020603050405020304" pitchFamily="18" charset="0"/>
              </a:rPr>
              <a:t>.</a:t>
            </a:r>
            <a:endParaRPr lang="x-none" dirty="0">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xmlns="" id="{32667A0E-C5E6-D5D9-D854-8E18CC3BA734}"/>
              </a:ext>
            </a:extLst>
          </p:cNvPr>
          <p:cNvSpPr txBox="1">
            <a:spLocks/>
          </p:cNvSpPr>
          <p:nvPr/>
        </p:nvSpPr>
        <p:spPr>
          <a:xfrm>
            <a:off x="0" y="119887"/>
            <a:ext cx="12192000" cy="56115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r-Cyrl-RS" dirty="0">
                <a:latin typeface="+mn-lt"/>
                <a:cs typeface="Times New Roman" panose="02020603050405020304" pitchFamily="18" charset="0"/>
              </a:rPr>
              <a:t>КРВНЕ ГРУПЕ, ТРАНСФУЗИЈА, ТРАНСПЛАТАЦИЈА</a:t>
            </a:r>
            <a:endParaRPr lang="x-none" dirty="0">
              <a:latin typeface="+mn-lt"/>
              <a:cs typeface="Times New Roman" panose="02020603050405020304" pitchFamily="18" charset="0"/>
            </a:endParaRPr>
          </a:p>
        </p:txBody>
      </p:sp>
      <p:pic>
        <p:nvPicPr>
          <p:cNvPr id="1028" name="Picture 4" descr="Definition of blood transfusion - NCI Dictionary of Cancer Terms - NCI">
            <a:extLst>
              <a:ext uri="{FF2B5EF4-FFF2-40B4-BE49-F238E27FC236}">
                <a16:creationId xmlns:a16="http://schemas.microsoft.com/office/drawing/2014/main" xmlns="" id="{38C13F85-8CEB-AEF9-9422-FDFEF3B98E8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05044" y="800924"/>
            <a:ext cx="4452257" cy="46751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8341327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F4EFF68-8035-C877-A881-23A9B9008DCA}"/>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xmlns="" id="{0EA963BA-3D06-AAF7-9477-7247D1B93791}"/>
              </a:ext>
            </a:extLst>
          </p:cNvPr>
          <p:cNvSpPr>
            <a:spLocks noGrp="1"/>
          </p:cNvSpPr>
          <p:nvPr>
            <p:ph idx="1"/>
          </p:nvPr>
        </p:nvSpPr>
        <p:spPr>
          <a:xfrm>
            <a:off x="0" y="800924"/>
            <a:ext cx="12192000" cy="5494133"/>
          </a:xfrm>
        </p:spPr>
        <p:txBody>
          <a:bodyPr>
            <a:normAutofit/>
          </a:bodyPr>
          <a:lstStyle/>
          <a:p>
            <a:r>
              <a:rPr lang="sr-Cyrl-RS" sz="2700" dirty="0" err="1">
                <a:cs typeface="Times New Roman" panose="02020603050405020304" pitchFamily="18" charset="0"/>
              </a:rPr>
              <a:t>Трансплатација</a:t>
            </a:r>
            <a:r>
              <a:rPr lang="sr-Cyrl-RS" sz="2700" dirty="0">
                <a:cs typeface="Times New Roman" panose="02020603050405020304" pitchFamily="18" charset="0"/>
              </a:rPr>
              <a:t> представља замену нефункционалног органа путем хируршке интервенције. Помоћу ње се оболео орган чија је функција престала мења здравим. </a:t>
            </a:r>
            <a:r>
              <a:rPr lang="sr-Cyrl-RS" sz="2700" b="1" dirty="0" err="1">
                <a:cs typeface="Times New Roman" panose="02020603050405020304" pitchFamily="18" charset="0"/>
              </a:rPr>
              <a:t>Донор</a:t>
            </a:r>
            <a:r>
              <a:rPr lang="sr-Cyrl-RS" sz="2700" b="1" dirty="0">
                <a:cs typeface="Times New Roman" panose="02020603050405020304" pitchFamily="18" charset="0"/>
              </a:rPr>
              <a:t> </a:t>
            </a:r>
            <a:r>
              <a:rPr lang="sr-Cyrl-RS" sz="2700" dirty="0">
                <a:cs typeface="Times New Roman" panose="02020603050405020304" pitchFamily="18" charset="0"/>
              </a:rPr>
              <a:t>или </a:t>
            </a:r>
            <a:r>
              <a:rPr lang="sr-Cyrl-RS" sz="2700" b="1" dirty="0">
                <a:cs typeface="Times New Roman" panose="02020603050405020304" pitchFamily="18" charset="0"/>
              </a:rPr>
              <a:t>давалац</a:t>
            </a:r>
            <a:r>
              <a:rPr lang="sr-Cyrl-RS" sz="2700" dirty="0">
                <a:cs typeface="Times New Roman" panose="02020603050405020304" pitchFamily="18" charset="0"/>
              </a:rPr>
              <a:t> је особа која добровољно и својевољно донира орган </a:t>
            </a:r>
            <a:r>
              <a:rPr lang="sr-Cyrl-RS" sz="2700" b="1" dirty="0">
                <a:cs typeface="Times New Roman" panose="02020603050405020304" pitchFamily="18" charset="0"/>
              </a:rPr>
              <a:t>примаоцу</a:t>
            </a:r>
            <a:r>
              <a:rPr lang="sr-Cyrl-RS" sz="2700" dirty="0">
                <a:cs typeface="Times New Roman" panose="02020603050405020304" pitchFamily="18" charset="0"/>
              </a:rPr>
              <a:t>, особи којој је потребан. Када се пронађе потребан орган, мора се добро утврдити да је он пре свега здрав, а затим да ли ткиво тог органа одговара ткиву органа примаоца </a:t>
            </a:r>
            <a:r>
              <a:rPr lang="sr-Cyrl-RS" sz="2700" dirty="0" smtClean="0">
                <a:cs typeface="Times New Roman" panose="02020603050405020304" pitchFamily="18" charset="0"/>
              </a:rPr>
              <a:t>(зато </a:t>
            </a:r>
            <a:r>
              <a:rPr lang="sr-Cyrl-RS" sz="2700" dirty="0">
                <a:cs typeface="Times New Roman" panose="02020603050405020304" pitchFamily="18" charset="0"/>
              </a:rPr>
              <a:t>што би </a:t>
            </a:r>
            <a:r>
              <a:rPr lang="sr-Cyrl-RS" sz="2700" dirty="0" smtClean="0">
                <a:cs typeface="Times New Roman" panose="02020603050405020304" pitchFamily="18" charset="0"/>
              </a:rPr>
              <a:t>га </a:t>
            </a:r>
            <a:r>
              <a:rPr lang="sr-Cyrl-RS" sz="2700" dirty="0">
                <a:cs typeface="Times New Roman" panose="02020603050405020304" pitchFamily="18" charset="0"/>
              </a:rPr>
              <a:t>у супротном, организам одбацио). Због тога, погодно је да су донор и </a:t>
            </a:r>
            <a:r>
              <a:rPr lang="sr-Cyrl-RS" sz="2700" dirty="0" smtClean="0">
                <a:cs typeface="Times New Roman" panose="02020603050405020304" pitchFamily="18" charset="0"/>
              </a:rPr>
              <a:t>прималац </a:t>
            </a:r>
            <a:r>
              <a:rPr lang="sr-Cyrl-RS" sz="2700" dirty="0">
                <a:cs typeface="Times New Roman" panose="02020603050405020304" pitchFamily="18" charset="0"/>
              </a:rPr>
              <a:t>блиски сродници. Данас се успешно и свакодневно врше трансплатације срца, јетре, бубрега, плућа, </a:t>
            </a:r>
            <a:r>
              <a:rPr lang="sr-Cyrl-RS" sz="2700" dirty="0" smtClean="0">
                <a:cs typeface="Times New Roman" panose="02020603050405020304" pitchFamily="18" charset="0"/>
              </a:rPr>
              <a:t>коштане </a:t>
            </a:r>
            <a:r>
              <a:rPr lang="sr-Cyrl-RS" sz="2700" dirty="0">
                <a:cs typeface="Times New Roman" panose="02020603050405020304" pitchFamily="18" charset="0"/>
              </a:rPr>
              <a:t>сржи, косе, делова коже… </a:t>
            </a:r>
            <a:endParaRPr lang="x-none" sz="2700" dirty="0">
              <a:cs typeface="Times New Roman" panose="02020603050405020304" pitchFamily="18" charset="0"/>
            </a:endParaRPr>
          </a:p>
        </p:txBody>
      </p:sp>
      <p:sp>
        <p:nvSpPr>
          <p:cNvPr id="7" name="Title 1">
            <a:extLst>
              <a:ext uri="{FF2B5EF4-FFF2-40B4-BE49-F238E27FC236}">
                <a16:creationId xmlns:a16="http://schemas.microsoft.com/office/drawing/2014/main" xmlns="" id="{FD7005C4-B505-BBA6-53E3-440AD50F402B}"/>
              </a:ext>
            </a:extLst>
          </p:cNvPr>
          <p:cNvSpPr txBox="1">
            <a:spLocks/>
          </p:cNvSpPr>
          <p:nvPr/>
        </p:nvSpPr>
        <p:spPr>
          <a:xfrm>
            <a:off x="0" y="119887"/>
            <a:ext cx="12192000" cy="56115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r-Cyrl-RS" dirty="0">
                <a:latin typeface="+mn-lt"/>
                <a:cs typeface="Times New Roman" panose="02020603050405020304" pitchFamily="18" charset="0"/>
              </a:rPr>
              <a:t>КРВНЕ ГРУПЕ, ТРАНСФУЗИЈА, ТРАНСПЛАТАЦИЈА</a:t>
            </a:r>
            <a:endParaRPr lang="x-none" dirty="0">
              <a:latin typeface="+mn-lt"/>
              <a:cs typeface="Times New Roman" panose="02020603050405020304" pitchFamily="18" charset="0"/>
            </a:endParaRPr>
          </a:p>
        </p:txBody>
      </p:sp>
      <p:pic>
        <p:nvPicPr>
          <p:cNvPr id="1026" name="Picture 2" descr="Реалност трансплантације органа – етичка проблематика – Теологија.нет">
            <a:extLst>
              <a:ext uri="{FF2B5EF4-FFF2-40B4-BE49-F238E27FC236}">
                <a16:creationId xmlns:a16="http://schemas.microsoft.com/office/drawing/2014/main" xmlns="" id="{805A609E-315B-9FC6-6527-6D04D0DA67A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1092" y="4591813"/>
            <a:ext cx="3784600" cy="21463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Skoro čitav vek transplantacija organa - EU u Srbiji">
            <a:extLst>
              <a:ext uri="{FF2B5EF4-FFF2-40B4-BE49-F238E27FC236}">
                <a16:creationId xmlns:a16="http://schemas.microsoft.com/office/drawing/2014/main" xmlns="" id="{57D5EABA-E2F3-1802-5264-91F08553A398}"/>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196609" y="4591813"/>
            <a:ext cx="4044865" cy="21463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5214703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F4EFF68-8035-C877-A881-23A9B9008DCA}"/>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xmlns="" id="{0EA963BA-3D06-AAF7-9477-7247D1B93791}"/>
              </a:ext>
            </a:extLst>
          </p:cNvPr>
          <p:cNvSpPr>
            <a:spLocks noGrp="1"/>
          </p:cNvSpPr>
          <p:nvPr>
            <p:ph idx="1"/>
          </p:nvPr>
        </p:nvSpPr>
        <p:spPr>
          <a:xfrm>
            <a:off x="0" y="800924"/>
            <a:ext cx="12192000" cy="5494133"/>
          </a:xfrm>
        </p:spPr>
        <p:txBody>
          <a:bodyPr>
            <a:normAutofit/>
          </a:bodyPr>
          <a:lstStyle/>
          <a:p>
            <a:r>
              <a:rPr lang="sr-Cyrl-RS" sz="2900" dirty="0">
                <a:cs typeface="Times New Roman" panose="02020603050405020304" pitchFamily="18" charset="0"/>
              </a:rPr>
              <a:t>Један од најхуманијих људских гестова је управо донирање својих органа. Такође, давање писане сагласности да се у случају смрти здрави органи </a:t>
            </a:r>
            <a:r>
              <a:rPr lang="sr-Cyrl-RS" sz="2900" dirty="0" err="1">
                <a:cs typeface="Times New Roman" panose="02020603050405020304" pitchFamily="18" charset="0"/>
              </a:rPr>
              <a:t>прминулих</a:t>
            </a:r>
            <a:r>
              <a:rPr lang="sr-Cyrl-RS" sz="2900" dirty="0">
                <a:cs typeface="Times New Roman" panose="02020603050405020304" pitchFamily="18" charset="0"/>
              </a:rPr>
              <a:t> могу искористити за </a:t>
            </a:r>
            <a:r>
              <a:rPr lang="sr-Cyrl-RS" sz="2900" dirty="0" err="1">
                <a:cs typeface="Times New Roman" panose="02020603050405020304" pitchFamily="18" charset="0"/>
              </a:rPr>
              <a:t>трансплатацију</a:t>
            </a:r>
            <a:r>
              <a:rPr lang="sr-Cyrl-RS" sz="2900" dirty="0">
                <a:cs typeface="Times New Roman" panose="02020603050405020304" pitchFamily="18" charset="0"/>
              </a:rPr>
              <a:t>. Управо овом одлуком могуће је спасити људски живот. Прва трансплантација икада извршена у Србији догодила се пре више од 30 година. Данас, у Србији, на трансплантацију бубрега чека око 3500 људи, јетре око 200, а ново срце чека око 30 пацијената. У Србији сваке године умре око 30 људи због проблема </a:t>
            </a:r>
            <a:r>
              <a:rPr lang="sr-Cyrl-RS" sz="2900" dirty="0" smtClean="0">
                <a:cs typeface="Times New Roman" panose="02020603050405020304" pitchFamily="18" charset="0"/>
              </a:rPr>
              <a:t>недостатка </a:t>
            </a:r>
            <a:r>
              <a:rPr lang="sr-Cyrl-RS" sz="2900" dirty="0">
                <a:cs typeface="Times New Roman" panose="02020603050405020304" pitchFamily="18" charset="0"/>
              </a:rPr>
              <a:t>органа, а у свету око 12 пацијената дневно.</a:t>
            </a:r>
          </a:p>
        </p:txBody>
      </p:sp>
      <p:sp>
        <p:nvSpPr>
          <p:cNvPr id="7" name="Title 1">
            <a:extLst>
              <a:ext uri="{FF2B5EF4-FFF2-40B4-BE49-F238E27FC236}">
                <a16:creationId xmlns:a16="http://schemas.microsoft.com/office/drawing/2014/main" xmlns="" id="{FD7005C4-B505-BBA6-53E3-440AD50F402B}"/>
              </a:ext>
            </a:extLst>
          </p:cNvPr>
          <p:cNvSpPr txBox="1">
            <a:spLocks/>
          </p:cNvSpPr>
          <p:nvPr/>
        </p:nvSpPr>
        <p:spPr>
          <a:xfrm>
            <a:off x="0" y="119887"/>
            <a:ext cx="12192000" cy="56115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r-Cyrl-RS" dirty="0">
                <a:latin typeface="+mn-lt"/>
                <a:cs typeface="Times New Roman" panose="02020603050405020304" pitchFamily="18" charset="0"/>
              </a:rPr>
              <a:t>КРВНЕ ГРУПЕ, ТРАНСФУЗИЈА, ТРАНСПЛАТАЦИЈА</a:t>
            </a:r>
            <a:endParaRPr lang="x-none" dirty="0">
              <a:latin typeface="+mn-lt"/>
              <a:cs typeface="Times New Roman" panose="02020603050405020304" pitchFamily="18" charset="0"/>
            </a:endParaRPr>
          </a:p>
        </p:txBody>
      </p:sp>
      <p:pic>
        <p:nvPicPr>
          <p:cNvPr id="2050" name="Picture 2" descr="POSLE PAUZE OD GODINU DANA U NIŠU URAĐENA TRANSPLANTACIJA BUBREGA: Otac  donirao organ sinu, intervenciju izveo">
            <a:extLst>
              <a:ext uri="{FF2B5EF4-FFF2-40B4-BE49-F238E27FC236}">
                <a16:creationId xmlns:a16="http://schemas.microsoft.com/office/drawing/2014/main" xmlns="" id="{1307C001-21D3-A73C-ABF9-9AD7FA17C0D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77538" y="4128944"/>
            <a:ext cx="3838616" cy="25496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3645278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F4EFF68-8035-C877-A881-23A9B9008DC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E4B12D85-D289-4130-FF4D-786260DEE7FC}"/>
              </a:ext>
            </a:extLst>
          </p:cNvPr>
          <p:cNvSpPr>
            <a:spLocks noGrp="1"/>
          </p:cNvSpPr>
          <p:nvPr>
            <p:ph type="title"/>
          </p:nvPr>
        </p:nvSpPr>
        <p:spPr>
          <a:xfrm>
            <a:off x="149431" y="47501"/>
            <a:ext cx="6405748" cy="501774"/>
          </a:xfrm>
        </p:spPr>
        <p:txBody>
          <a:bodyPr>
            <a:normAutofit fontScale="90000"/>
          </a:bodyPr>
          <a:lstStyle/>
          <a:p>
            <a:r>
              <a:rPr lang="sr-Cyrl-RS" dirty="0">
                <a:latin typeface="+mn-lt"/>
                <a:cs typeface="Times New Roman" panose="02020603050405020304" pitchFamily="18" charset="0"/>
              </a:rPr>
              <a:t>НАСЛЕЂИВАЊЕ ПОЛА</a:t>
            </a:r>
            <a:endParaRPr lang="x-none" dirty="0">
              <a:latin typeface="+mn-lt"/>
              <a:cs typeface="Times New Roman" panose="02020603050405020304" pitchFamily="18" charset="0"/>
            </a:endParaRPr>
          </a:p>
        </p:txBody>
      </p:sp>
      <p:sp>
        <p:nvSpPr>
          <p:cNvPr id="3" name="Content Placeholder 2">
            <a:extLst>
              <a:ext uri="{FF2B5EF4-FFF2-40B4-BE49-F238E27FC236}">
                <a16:creationId xmlns:a16="http://schemas.microsoft.com/office/drawing/2014/main" xmlns="" id="{0EA963BA-3D06-AAF7-9477-7247D1B93791}"/>
              </a:ext>
            </a:extLst>
          </p:cNvPr>
          <p:cNvSpPr>
            <a:spLocks noGrp="1"/>
          </p:cNvSpPr>
          <p:nvPr>
            <p:ph idx="1"/>
          </p:nvPr>
        </p:nvSpPr>
        <p:spPr>
          <a:xfrm>
            <a:off x="0" y="596775"/>
            <a:ext cx="7279574" cy="6213723"/>
          </a:xfrm>
        </p:spPr>
        <p:txBody>
          <a:bodyPr>
            <a:normAutofit fontScale="92500" lnSpcReduction="10000"/>
          </a:bodyPr>
          <a:lstStyle/>
          <a:p>
            <a:r>
              <a:rPr lang="sr-Cyrl-RS" dirty="0"/>
              <a:t>У </a:t>
            </a:r>
            <a:r>
              <a:rPr lang="sr-Cyrl-RS" dirty="0" smtClean="0"/>
              <a:t>мејози </a:t>
            </a:r>
            <a:r>
              <a:rPr lang="sr-Cyrl-RS" dirty="0"/>
              <a:t>се при настајању полних ћелија, хомологни хромозоми разликују ( правило растављања наследних чинилаца), односно растављају. Код мушкараца настају сперматозоиди са </a:t>
            </a:r>
            <a:r>
              <a:rPr lang="sr-Latn-RS" dirty="0"/>
              <a:t>X</a:t>
            </a:r>
            <a:r>
              <a:rPr lang="sr-Cyrl-RS" dirty="0"/>
              <a:t> или са</a:t>
            </a:r>
            <a:r>
              <a:rPr lang="sr-Latn-RS" dirty="0"/>
              <a:t> </a:t>
            </a:r>
            <a:r>
              <a:rPr lang="sr-Latn-RS" dirty="0" err="1"/>
              <a:t>Y</a:t>
            </a:r>
            <a:r>
              <a:rPr lang="sr-Cyrl-RS" dirty="0"/>
              <a:t> полним хромозомом, а код жена настају јајне ћелије са</a:t>
            </a:r>
            <a:r>
              <a:rPr lang="sr-Latn-RS" dirty="0"/>
              <a:t> X</a:t>
            </a:r>
            <a:r>
              <a:rPr lang="sr-Cyrl-RS" dirty="0"/>
              <a:t> полним хромозомом. </a:t>
            </a:r>
            <a:r>
              <a:rPr lang="sr-Cyrl-RS" dirty="0" smtClean="0"/>
              <a:t>Током </a:t>
            </a:r>
            <a:r>
              <a:rPr lang="sr-Cyrl-RS" dirty="0"/>
              <a:t>оплођења, слободним комбиновањем мушке са женском полном ћелијом, само један од сперматозоида оплодиће јајну ћелију. Ако јајну ћелију оплоди сперматозоид који има </a:t>
            </a:r>
            <a:r>
              <a:rPr lang="sr-Latn-RS" dirty="0"/>
              <a:t>X </a:t>
            </a:r>
            <a:r>
              <a:rPr lang="sr-Cyrl-RS" dirty="0"/>
              <a:t>полни хромозом, родиће се дете женског пола, чије ће телесне ћелије имати 44 телесна хромозома и</a:t>
            </a:r>
            <a:r>
              <a:rPr lang="sr-Latn-RS" dirty="0"/>
              <a:t> XX</a:t>
            </a:r>
            <a:r>
              <a:rPr lang="sr-Cyrl-RS" dirty="0"/>
              <a:t> полне хромозоме. Ако јајну ћелију оплоди сперматозоид који има</a:t>
            </a:r>
            <a:r>
              <a:rPr lang="sr-Latn-RS" dirty="0"/>
              <a:t> </a:t>
            </a:r>
            <a:r>
              <a:rPr lang="sr-Latn-RS" dirty="0" err="1"/>
              <a:t>Y</a:t>
            </a:r>
            <a:r>
              <a:rPr lang="sr-Cyrl-RS" dirty="0"/>
              <a:t> полни хромозом, родиће се дете мушког пола, чије ће телесне ћелије имати 44 телесна хромозома и различите</a:t>
            </a:r>
            <a:r>
              <a:rPr lang="sr-Latn-RS" dirty="0"/>
              <a:t> XY</a:t>
            </a:r>
            <a:r>
              <a:rPr lang="sr-Cyrl-RS" dirty="0"/>
              <a:t> полне хромозоме. Наслеђивање пола код других сисара врло је слично као и код човека.</a:t>
            </a:r>
          </a:p>
        </p:txBody>
      </p:sp>
      <p:pic>
        <p:nvPicPr>
          <p:cNvPr id="3076" name="Picture 4" descr="Час 62.- 63. седми разред - Основна школа &quot;Мирослав Антић&quot; Ниш">
            <a:extLst>
              <a:ext uri="{FF2B5EF4-FFF2-40B4-BE49-F238E27FC236}">
                <a16:creationId xmlns:a16="http://schemas.microsoft.com/office/drawing/2014/main" xmlns="" id="{32259C20-60AF-C142-1E5A-C63A1EE2DC3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719646" y="166254"/>
            <a:ext cx="3307886" cy="41801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1437693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7934692-3B1B-02A8-B510-F662FFA58A8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B830034C-EF49-4D48-8F57-40B00C195A7C}"/>
              </a:ext>
            </a:extLst>
          </p:cNvPr>
          <p:cNvSpPr>
            <a:spLocks noGrp="1"/>
          </p:cNvSpPr>
          <p:nvPr>
            <p:ph type="title"/>
          </p:nvPr>
        </p:nvSpPr>
        <p:spPr>
          <a:xfrm>
            <a:off x="83127" y="95003"/>
            <a:ext cx="6263245" cy="926275"/>
          </a:xfrm>
        </p:spPr>
        <p:txBody>
          <a:bodyPr>
            <a:normAutofit fontScale="90000"/>
          </a:bodyPr>
          <a:lstStyle/>
          <a:p>
            <a:r>
              <a:rPr lang="sr-Cyrl-RS" dirty="0">
                <a:latin typeface="+mn-lt"/>
                <a:cs typeface="Times New Roman" panose="02020603050405020304" pitchFamily="18" charset="0"/>
              </a:rPr>
              <a:t>Наследне болести код људи</a:t>
            </a:r>
            <a:endParaRPr lang="en-US" dirty="0">
              <a:latin typeface="+mn-lt"/>
              <a:cs typeface="Times New Roman" panose="02020603050405020304" pitchFamily="18" charset="0"/>
            </a:endParaRPr>
          </a:p>
        </p:txBody>
      </p:sp>
      <p:sp>
        <p:nvSpPr>
          <p:cNvPr id="3" name="Content Placeholder 2">
            <a:extLst>
              <a:ext uri="{FF2B5EF4-FFF2-40B4-BE49-F238E27FC236}">
                <a16:creationId xmlns:a16="http://schemas.microsoft.com/office/drawing/2014/main" xmlns="" id="{2D3AB73F-81D2-422F-B325-B648FF413BA0}"/>
              </a:ext>
            </a:extLst>
          </p:cNvPr>
          <p:cNvSpPr>
            <a:spLocks noGrp="1"/>
          </p:cNvSpPr>
          <p:nvPr>
            <p:ph idx="1"/>
          </p:nvPr>
        </p:nvSpPr>
        <p:spPr>
          <a:xfrm>
            <a:off x="0" y="772390"/>
            <a:ext cx="6472052" cy="5990607"/>
          </a:xfrm>
        </p:spPr>
        <p:txBody>
          <a:bodyPr>
            <a:normAutofit/>
          </a:bodyPr>
          <a:lstStyle/>
          <a:p>
            <a:r>
              <a:rPr lang="sr-Cyrl-RS" dirty="0">
                <a:cs typeface="Times New Roman" panose="02020603050405020304" pitchFamily="18" charset="0"/>
              </a:rPr>
              <a:t>Потомци могу преко гена да наследе и неке болести или склоности за развој неких болести. </a:t>
            </a:r>
          </a:p>
          <a:p>
            <a:r>
              <a:rPr lang="sr-Cyrl-RS" dirty="0">
                <a:cs typeface="Times New Roman" panose="02020603050405020304" pitchFamily="18" charset="0"/>
              </a:rPr>
              <a:t>У нследне болести на чије испољавање утичу само гени који се налазе на телесним хромозомима  спадају промене на </a:t>
            </a:r>
            <a:r>
              <a:rPr lang="sr-Cyrl-RS" dirty="0" smtClean="0">
                <a:cs typeface="Times New Roman" panose="02020603050405020304" pitchFamily="18" charset="0"/>
              </a:rPr>
              <a:t>прстима, </a:t>
            </a:r>
            <a:r>
              <a:rPr lang="sr-Cyrl-RS" dirty="0">
                <a:cs typeface="Times New Roman" panose="02020603050405020304" pitchFamily="18" charset="0"/>
              </a:rPr>
              <a:t>једна врста патуљастог </a:t>
            </a:r>
            <a:r>
              <a:rPr lang="sr-Cyrl-RS" dirty="0" smtClean="0">
                <a:cs typeface="Times New Roman" panose="02020603050405020304" pitchFamily="18" charset="0"/>
              </a:rPr>
              <a:t>раста, албинизам. </a:t>
            </a:r>
            <a:r>
              <a:rPr lang="sr-Cyrl-RS" dirty="0">
                <a:cs typeface="Times New Roman" panose="02020603050405020304" pitchFamily="18" charset="0"/>
              </a:rPr>
              <a:t>Ове болести се наслеђују Менделовим правилом </a:t>
            </a:r>
            <a:r>
              <a:rPr lang="sr-Cyrl-RS" dirty="0" smtClean="0">
                <a:cs typeface="Times New Roman" panose="02020603050405020304" pitchFamily="18" charset="0"/>
              </a:rPr>
              <a:t>наслеђивања. </a:t>
            </a:r>
            <a:r>
              <a:rPr lang="sr-Cyrl-RS" dirty="0">
                <a:cs typeface="Times New Roman" panose="02020603050405020304" pitchFamily="18" charset="0"/>
              </a:rPr>
              <a:t>Ове болести се наслеђују доминантним </a:t>
            </a:r>
            <a:r>
              <a:rPr lang="sr-Cyrl-RS" dirty="0" smtClean="0">
                <a:cs typeface="Times New Roman" panose="02020603050405020304" pitchFamily="18" charset="0"/>
              </a:rPr>
              <a:t>алелом, </a:t>
            </a:r>
            <a:r>
              <a:rPr lang="sr-Cyrl-RS" dirty="0">
                <a:cs typeface="Times New Roman" panose="02020603050405020304" pitchFamily="18" charset="0"/>
              </a:rPr>
              <a:t>сем </a:t>
            </a:r>
            <a:r>
              <a:rPr lang="sr-Cyrl-RS" dirty="0" smtClean="0">
                <a:cs typeface="Times New Roman" panose="02020603050405020304" pitchFamily="18" charset="0"/>
              </a:rPr>
              <a:t>албинизма, који се </a:t>
            </a:r>
            <a:r>
              <a:rPr lang="sr-Cyrl-RS" dirty="0">
                <a:cs typeface="Times New Roman" panose="02020603050405020304" pitchFamily="18" charset="0"/>
              </a:rPr>
              <a:t>наслеђује рецесивним.</a:t>
            </a:r>
            <a:endParaRPr lang="en-US" dirty="0">
              <a:cs typeface="Times New Roman" panose="02020603050405020304" pitchFamily="18" charset="0"/>
            </a:endParaRPr>
          </a:p>
        </p:txBody>
      </p:sp>
      <p:pic>
        <p:nvPicPr>
          <p:cNvPr id="7170" name="Picture 2" descr="LJUBAZNI, ZAHVALNI I NASMEJANI! Ovo su 13 navika SREĆNIH ljudi! Nisu  ljubomorni i pomažu drugima, a jedno ih IZDVAJA!">
            <a:extLst>
              <a:ext uri="{FF2B5EF4-FFF2-40B4-BE49-F238E27FC236}">
                <a16:creationId xmlns:a16="http://schemas.microsoft.com/office/drawing/2014/main" xmlns="" id="{7FF47A77-F2F9-F013-C2F1-324BF3E7C2E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472052" y="233610"/>
            <a:ext cx="5627420" cy="3429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035047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408A782-EB6B-0B2A-0CA9-5AAA240D623D}"/>
              </a:ext>
            </a:extLst>
          </p:cNvPr>
          <p:cNvPicPr>
            <a:picLocks noChangeAspect="1"/>
          </p:cNvPicPr>
          <p:nvPr/>
        </p:nvPicPr>
        <p:blipFill>
          <a:blip r:embed="rId2"/>
          <a:stretch>
            <a:fillRect/>
          </a:stretch>
        </p:blipFill>
        <p:spPr>
          <a:xfrm>
            <a:off x="0" y="0"/>
            <a:ext cx="12192000" cy="6858000"/>
          </a:xfrm>
          <a:prstGeom prst="rect">
            <a:avLst/>
          </a:prstGeom>
        </p:spPr>
      </p:pic>
      <p:pic>
        <p:nvPicPr>
          <p:cNvPr id="4" name="Content Placeholder 3">
            <a:extLst>
              <a:ext uri="{FF2B5EF4-FFF2-40B4-BE49-F238E27FC236}">
                <a16:creationId xmlns:a16="http://schemas.microsoft.com/office/drawing/2014/main" xmlns="" id="{7098EA8D-4EF2-4732-BB7A-9FF3CF12958D}"/>
              </a:ext>
            </a:extLst>
          </p:cNvPr>
          <p:cNvPicPr>
            <a:picLocks noGrp="1" noChangeAspect="1"/>
          </p:cNvPicPr>
          <p:nvPr>
            <p:ph idx="1"/>
          </p:nvPr>
        </p:nvPicPr>
        <p:blipFill>
          <a:blip r:embed="rId3"/>
          <a:stretch>
            <a:fillRect/>
          </a:stretch>
        </p:blipFill>
        <p:spPr>
          <a:xfrm>
            <a:off x="269420" y="994709"/>
            <a:ext cx="4467225" cy="2575160"/>
          </a:xfrm>
          <a:prstGeom prst="rect">
            <a:avLst/>
          </a:prstGeom>
        </p:spPr>
      </p:pic>
      <p:pic>
        <p:nvPicPr>
          <p:cNvPr id="5" name="Picture 4">
            <a:extLst>
              <a:ext uri="{FF2B5EF4-FFF2-40B4-BE49-F238E27FC236}">
                <a16:creationId xmlns:a16="http://schemas.microsoft.com/office/drawing/2014/main" xmlns="" id="{37D2A7F5-32E4-4DFF-8946-EFE3ECEFED03}"/>
              </a:ext>
            </a:extLst>
          </p:cNvPr>
          <p:cNvPicPr>
            <a:picLocks noChangeAspect="1"/>
          </p:cNvPicPr>
          <p:nvPr/>
        </p:nvPicPr>
        <p:blipFill>
          <a:blip r:embed="rId4"/>
          <a:stretch>
            <a:fillRect/>
          </a:stretch>
        </p:blipFill>
        <p:spPr>
          <a:xfrm>
            <a:off x="269421" y="4044576"/>
            <a:ext cx="4467225" cy="2499838"/>
          </a:xfrm>
          <a:prstGeom prst="rect">
            <a:avLst/>
          </a:prstGeom>
        </p:spPr>
      </p:pic>
      <p:pic>
        <p:nvPicPr>
          <p:cNvPr id="6" name="Picture 5">
            <a:extLst>
              <a:ext uri="{FF2B5EF4-FFF2-40B4-BE49-F238E27FC236}">
                <a16:creationId xmlns:a16="http://schemas.microsoft.com/office/drawing/2014/main" xmlns="" id="{18B8623D-9066-4BE1-97D9-107A0079B7FE}"/>
              </a:ext>
            </a:extLst>
          </p:cNvPr>
          <p:cNvPicPr>
            <a:picLocks noChangeAspect="1"/>
          </p:cNvPicPr>
          <p:nvPr/>
        </p:nvPicPr>
        <p:blipFill>
          <a:blip r:embed="rId5"/>
          <a:stretch>
            <a:fillRect/>
          </a:stretch>
        </p:blipFill>
        <p:spPr>
          <a:xfrm>
            <a:off x="6838950" y="468502"/>
            <a:ext cx="4371976" cy="2030732"/>
          </a:xfrm>
          <a:prstGeom prst="rect">
            <a:avLst/>
          </a:prstGeom>
        </p:spPr>
      </p:pic>
      <p:pic>
        <p:nvPicPr>
          <p:cNvPr id="7" name="Picture 6">
            <a:extLst>
              <a:ext uri="{FF2B5EF4-FFF2-40B4-BE49-F238E27FC236}">
                <a16:creationId xmlns:a16="http://schemas.microsoft.com/office/drawing/2014/main" xmlns="" id="{3F69A9E3-FED6-43C8-AEBE-811581A9CEA2}"/>
              </a:ext>
            </a:extLst>
          </p:cNvPr>
          <p:cNvPicPr>
            <a:picLocks noChangeAspect="1"/>
          </p:cNvPicPr>
          <p:nvPr/>
        </p:nvPicPr>
        <p:blipFill>
          <a:blip r:embed="rId6"/>
          <a:stretch>
            <a:fillRect/>
          </a:stretch>
        </p:blipFill>
        <p:spPr>
          <a:xfrm>
            <a:off x="5338764" y="3071186"/>
            <a:ext cx="5105400" cy="2575161"/>
          </a:xfrm>
          <a:prstGeom prst="rect">
            <a:avLst/>
          </a:prstGeom>
        </p:spPr>
      </p:pic>
      <p:sp>
        <p:nvSpPr>
          <p:cNvPr id="8" name="Title 1">
            <a:extLst>
              <a:ext uri="{FF2B5EF4-FFF2-40B4-BE49-F238E27FC236}">
                <a16:creationId xmlns:a16="http://schemas.microsoft.com/office/drawing/2014/main" xmlns="" id="{FB77A1A1-4FFC-A95E-C8D2-DFD4DE33DBF1}"/>
              </a:ext>
            </a:extLst>
          </p:cNvPr>
          <p:cNvSpPr txBox="1">
            <a:spLocks/>
          </p:cNvSpPr>
          <p:nvPr/>
        </p:nvSpPr>
        <p:spPr>
          <a:xfrm>
            <a:off x="83127" y="95003"/>
            <a:ext cx="6263245" cy="92627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r-Cyrl-RS" dirty="0">
                <a:latin typeface="+mn-lt"/>
                <a:cs typeface="Times New Roman" panose="02020603050405020304" pitchFamily="18" charset="0"/>
              </a:rPr>
              <a:t>Наследне болести код људи</a:t>
            </a:r>
            <a:endParaRPr lang="en-US" dirty="0">
              <a:latin typeface="+mn-lt"/>
              <a:cs typeface="Times New Roman" panose="02020603050405020304" pitchFamily="18" charset="0"/>
            </a:endParaRPr>
          </a:p>
        </p:txBody>
      </p:sp>
    </p:spTree>
    <p:extLst>
      <p:ext uri="{BB962C8B-B14F-4D97-AF65-F5344CB8AC3E}">
        <p14:creationId xmlns:p14="http://schemas.microsoft.com/office/powerpoint/2010/main" xmlns="" val="91415616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0393D03-7A35-5860-76FA-038808FDD161}"/>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xmlns="" id="{BC5675A7-2B71-4844-BB95-B44A930B541B}"/>
              </a:ext>
            </a:extLst>
          </p:cNvPr>
          <p:cNvSpPr>
            <a:spLocks noGrp="1"/>
          </p:cNvSpPr>
          <p:nvPr>
            <p:ph idx="1"/>
          </p:nvPr>
        </p:nvSpPr>
        <p:spPr>
          <a:xfrm>
            <a:off x="1" y="938212"/>
            <a:ext cx="7872412" cy="5824785"/>
          </a:xfrm>
        </p:spPr>
        <p:txBody>
          <a:bodyPr>
            <a:normAutofit lnSpcReduction="10000"/>
          </a:bodyPr>
          <a:lstStyle/>
          <a:p>
            <a:r>
              <a:rPr lang="sr-Cyrl-RS" dirty="0">
                <a:cs typeface="Times New Roman" panose="02020603050405020304" pitchFamily="18" charset="0"/>
              </a:rPr>
              <a:t>Недостатак тамног пигмента (меланина) најуочљивији је на кожи и очима</a:t>
            </a:r>
            <a:r>
              <a:rPr lang="sr-Cyrl-RS" dirty="0" smtClean="0">
                <a:cs typeface="Times New Roman" panose="02020603050405020304" pitchFamily="18" charset="0"/>
              </a:rPr>
              <a:t>. Наслеђивање </a:t>
            </a:r>
            <a:r>
              <a:rPr lang="sr-Cyrl-RS" dirty="0">
                <a:cs typeface="Times New Roman" panose="02020603050405020304" pitchFamily="18" charset="0"/>
              </a:rPr>
              <a:t>албинизма се може приказати преко Менделових правила наслеђивања</a:t>
            </a:r>
            <a:r>
              <a:rPr lang="sr-Cyrl-RS" dirty="0" smtClean="0">
                <a:cs typeface="Times New Roman" panose="02020603050405020304" pitchFamily="18" charset="0"/>
              </a:rPr>
              <a:t>. Алел </a:t>
            </a:r>
            <a:r>
              <a:rPr lang="sr-Cyrl-RS" dirty="0">
                <a:cs typeface="Times New Roman" panose="02020603050405020304" pitchFamily="18" charset="0"/>
              </a:rPr>
              <a:t>који одређује смањењу производњу меланина и условљава албинизам је рецесиван и означићемо га </a:t>
            </a:r>
            <a:r>
              <a:rPr lang="sr-Cyrl-RS" dirty="0" smtClean="0">
                <a:cs typeface="Times New Roman" panose="02020603050405020304" pitchFamily="18" charset="0"/>
              </a:rPr>
              <a:t>са з, </a:t>
            </a:r>
            <a:r>
              <a:rPr lang="sr-Cyrl-RS" dirty="0">
                <a:cs typeface="Times New Roman" panose="02020603050405020304" pitchFamily="18" charset="0"/>
              </a:rPr>
              <a:t>док је нормална производња меланина условљена је доминаантним алелом који ћемо означити са З</a:t>
            </a:r>
            <a:r>
              <a:rPr lang="sr-Cyrl-RS" dirty="0" smtClean="0">
                <a:cs typeface="Times New Roman" panose="02020603050405020304" pitchFamily="18" charset="0"/>
              </a:rPr>
              <a:t>. Особе </a:t>
            </a:r>
            <a:r>
              <a:rPr lang="sr-Cyrl-RS" dirty="0">
                <a:cs typeface="Times New Roman" panose="02020603050405020304" pitchFamily="18" charset="0"/>
              </a:rPr>
              <a:t>које немају албинизам имају генотип Зз или ЗЗ а они који имају албинизам имају генотип аа.</a:t>
            </a:r>
          </a:p>
          <a:p>
            <a:r>
              <a:rPr lang="sr-Cyrl-RS" dirty="0">
                <a:cs typeface="Times New Roman" panose="02020603050405020304" pitchFamily="18" charset="0"/>
              </a:rPr>
              <a:t>Пример 1</a:t>
            </a:r>
          </a:p>
          <a:p>
            <a:pPr marL="0" indent="0">
              <a:buNone/>
            </a:pPr>
            <a:r>
              <a:rPr lang="sr-Cyrl-RS" dirty="0">
                <a:cs typeface="Times New Roman" panose="02020603050405020304" pitchFamily="18" charset="0"/>
              </a:rPr>
              <a:t>Ако један родитељ нема албинизам и има генотип </a:t>
            </a:r>
            <a:r>
              <a:rPr lang="sr-Cyrl-RS" dirty="0" smtClean="0">
                <a:cs typeface="Times New Roman" panose="02020603050405020304" pitchFamily="18" charset="0"/>
              </a:rPr>
              <a:t>ЗЗ, </a:t>
            </a:r>
            <a:r>
              <a:rPr lang="sr-Cyrl-RS" dirty="0">
                <a:cs typeface="Times New Roman" panose="02020603050405020304" pitchFamily="18" charset="0"/>
              </a:rPr>
              <a:t>а други има албинизам и генотип зз</a:t>
            </a:r>
            <a:r>
              <a:rPr lang="sr-Cyrl-RS" dirty="0" smtClean="0">
                <a:cs typeface="Times New Roman" panose="02020603050405020304" pitchFamily="18" charset="0"/>
              </a:rPr>
              <a:t>. Дете </a:t>
            </a:r>
            <a:r>
              <a:rPr lang="sr-Cyrl-RS" dirty="0">
                <a:cs typeface="Times New Roman" panose="02020603050405020304" pitchFamily="18" charset="0"/>
              </a:rPr>
              <a:t>не може да има албинизам.</a:t>
            </a:r>
          </a:p>
          <a:p>
            <a:pPr marL="0" indent="0">
              <a:buNone/>
            </a:pPr>
            <a:endParaRPr lang="sr-Cyrl-RS" dirty="0"/>
          </a:p>
        </p:txBody>
      </p:sp>
      <p:sp>
        <p:nvSpPr>
          <p:cNvPr id="4" name="Title 1">
            <a:extLst>
              <a:ext uri="{FF2B5EF4-FFF2-40B4-BE49-F238E27FC236}">
                <a16:creationId xmlns:a16="http://schemas.microsoft.com/office/drawing/2014/main" xmlns="" id="{D34A9697-A0BB-5478-F638-CE8B7D41A70E}"/>
              </a:ext>
            </a:extLst>
          </p:cNvPr>
          <p:cNvSpPr txBox="1">
            <a:spLocks/>
          </p:cNvSpPr>
          <p:nvPr/>
        </p:nvSpPr>
        <p:spPr>
          <a:xfrm>
            <a:off x="83127" y="95003"/>
            <a:ext cx="6263245" cy="92627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r-Cyrl-RS" dirty="0">
                <a:latin typeface="+mn-lt"/>
                <a:cs typeface="Times New Roman" panose="02020603050405020304" pitchFamily="18" charset="0"/>
              </a:rPr>
              <a:t>Наследне болести код људи</a:t>
            </a:r>
            <a:endParaRPr lang="en-US" dirty="0">
              <a:latin typeface="+mn-lt"/>
              <a:cs typeface="Times New Roman" panose="02020603050405020304" pitchFamily="18" charset="0"/>
            </a:endParaRPr>
          </a:p>
        </p:txBody>
      </p:sp>
      <p:pic>
        <p:nvPicPr>
          <p:cNvPr id="9220" name="Picture 4" descr="Family, Generation, Home, Gesture And People Concept - Happy Family  Standing In Front Of House Waving Hands Outdoors Stock Photo, Picture And  Royalty Free Image. Image 32106361.">
            <a:extLst>
              <a:ext uri="{FF2B5EF4-FFF2-40B4-BE49-F238E27FC236}">
                <a16:creationId xmlns:a16="http://schemas.microsoft.com/office/drawing/2014/main" xmlns="" id="{806BE0BF-8556-D5A0-CF2B-FAE99220849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30271" y="100013"/>
            <a:ext cx="4278602" cy="33289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54426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E9D0B06-D3FA-D3F0-7FE9-589D2878EBE9}"/>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xmlns="" id="{1B46867D-FA57-43AC-979F-7EC8DC649CD0}"/>
              </a:ext>
            </a:extLst>
          </p:cNvPr>
          <p:cNvSpPr>
            <a:spLocks noGrp="1"/>
          </p:cNvSpPr>
          <p:nvPr>
            <p:ph idx="1"/>
          </p:nvPr>
        </p:nvSpPr>
        <p:spPr>
          <a:xfrm>
            <a:off x="271463" y="906978"/>
            <a:ext cx="10515600" cy="5432245"/>
          </a:xfrm>
        </p:spPr>
        <p:txBody>
          <a:bodyPr/>
          <a:lstStyle/>
          <a:p>
            <a:r>
              <a:rPr lang="sr-Cyrl-RS" dirty="0">
                <a:cs typeface="Times New Roman" panose="02020603050405020304" pitchFamily="18" charset="0"/>
              </a:rPr>
              <a:t>Пример 2</a:t>
            </a:r>
          </a:p>
          <a:p>
            <a:pPr marL="0" indent="0">
              <a:buNone/>
            </a:pPr>
            <a:r>
              <a:rPr lang="sr-Cyrl-RS" dirty="0">
                <a:cs typeface="Times New Roman" panose="02020603050405020304" pitchFamily="18" charset="0"/>
              </a:rPr>
              <a:t>Ако оба родитеља нису оболела од </a:t>
            </a:r>
            <a:r>
              <a:rPr lang="sr-Cyrl-RS" dirty="0" smtClean="0">
                <a:cs typeface="Times New Roman" panose="02020603050405020304" pitchFamily="18" charset="0"/>
              </a:rPr>
              <a:t>албинизма, </a:t>
            </a:r>
            <a:r>
              <a:rPr lang="sr-Cyrl-RS" dirty="0">
                <a:cs typeface="Times New Roman" panose="02020603050405020304" pitchFamily="18" charset="0"/>
              </a:rPr>
              <a:t>али за производњу албинизма имају генотип Зз они могу имати децу која јесу или нису оболела од албинизама</a:t>
            </a:r>
            <a:r>
              <a:rPr lang="sr-Cyrl-RS" dirty="0" smtClean="0">
                <a:cs typeface="Times New Roman" panose="02020603050405020304" pitchFamily="18" charset="0"/>
              </a:rPr>
              <a:t>. Могућност </a:t>
            </a:r>
            <a:r>
              <a:rPr lang="sr-Cyrl-RS" dirty="0">
                <a:cs typeface="Times New Roman" panose="02020603050405020304" pitchFamily="18" charset="0"/>
              </a:rPr>
              <a:t>рађања деце са или без албинизма изражена је у </a:t>
            </a:r>
            <a:r>
              <a:rPr lang="sr-Cyrl-RS" dirty="0" smtClean="0">
                <a:cs typeface="Times New Roman" panose="02020603050405020304" pitchFamily="18" charset="0"/>
              </a:rPr>
              <a:t>процентима.</a:t>
            </a:r>
            <a:endParaRPr lang="sr-Cyrl-RS" dirty="0">
              <a:cs typeface="Times New Roman" panose="02020603050405020304" pitchFamily="18" charset="0"/>
            </a:endParaRPr>
          </a:p>
          <a:p>
            <a:pPr marL="0" indent="0">
              <a:buNone/>
            </a:pPr>
            <a:endParaRPr lang="en-US" dirty="0"/>
          </a:p>
        </p:txBody>
      </p:sp>
      <p:sp>
        <p:nvSpPr>
          <p:cNvPr id="5" name="Title 1">
            <a:extLst>
              <a:ext uri="{FF2B5EF4-FFF2-40B4-BE49-F238E27FC236}">
                <a16:creationId xmlns:a16="http://schemas.microsoft.com/office/drawing/2014/main" xmlns="" id="{16FC73AD-3B2E-509E-EC0F-97146C7D3954}"/>
              </a:ext>
            </a:extLst>
          </p:cNvPr>
          <p:cNvSpPr txBox="1">
            <a:spLocks/>
          </p:cNvSpPr>
          <p:nvPr/>
        </p:nvSpPr>
        <p:spPr>
          <a:xfrm>
            <a:off x="83127" y="95003"/>
            <a:ext cx="6263245" cy="926275"/>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r-Cyrl-RS" dirty="0">
                <a:latin typeface="Times New Roman" panose="02020603050405020304" pitchFamily="18" charset="0"/>
                <a:cs typeface="Times New Roman" panose="02020603050405020304" pitchFamily="18" charset="0"/>
              </a:rPr>
              <a:t>На</a:t>
            </a:r>
            <a:r>
              <a:rPr lang="sr-Cyrl-RS" dirty="0">
                <a:latin typeface="+mn-lt"/>
                <a:cs typeface="Times New Roman" panose="02020603050405020304" pitchFamily="18" charset="0"/>
              </a:rPr>
              <a:t>следне болести код људи</a:t>
            </a:r>
            <a:endParaRPr lang="en-US" dirty="0">
              <a:latin typeface="+mn-lt"/>
              <a:cs typeface="Times New Roman" panose="02020603050405020304" pitchFamily="18" charset="0"/>
            </a:endParaRPr>
          </a:p>
        </p:txBody>
      </p:sp>
      <p:pic>
        <p:nvPicPr>
          <p:cNvPr id="4" name="Picture 3">
            <a:extLst>
              <a:ext uri="{FF2B5EF4-FFF2-40B4-BE49-F238E27FC236}">
                <a16:creationId xmlns:a16="http://schemas.microsoft.com/office/drawing/2014/main" xmlns="" id="{6FE90A4E-C60B-3657-6C61-CA51B017C33E}"/>
              </a:ext>
            </a:extLst>
          </p:cNvPr>
          <p:cNvPicPr>
            <a:picLocks noChangeAspect="1"/>
          </p:cNvPicPr>
          <p:nvPr/>
        </p:nvPicPr>
        <p:blipFill>
          <a:blip r:embed="rId3"/>
          <a:stretch>
            <a:fillRect/>
          </a:stretch>
        </p:blipFill>
        <p:spPr>
          <a:xfrm>
            <a:off x="83127" y="3237494"/>
            <a:ext cx="7298187" cy="3101729"/>
          </a:xfrm>
          <a:prstGeom prst="rect">
            <a:avLst/>
          </a:prstGeom>
        </p:spPr>
      </p:pic>
    </p:spTree>
    <p:extLst>
      <p:ext uri="{BB962C8B-B14F-4D97-AF65-F5344CB8AC3E}">
        <p14:creationId xmlns:p14="http://schemas.microsoft.com/office/powerpoint/2010/main" xmlns="" val="38481190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A8553C1-BFAB-BF05-5988-72B83ABD755C}"/>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xmlns="" id="{F0078B70-84F8-44A1-A815-960D37706753}"/>
              </a:ext>
            </a:extLst>
          </p:cNvPr>
          <p:cNvSpPr>
            <a:spLocks noGrp="1"/>
          </p:cNvSpPr>
          <p:nvPr>
            <p:ph idx="1"/>
          </p:nvPr>
        </p:nvSpPr>
        <p:spPr>
          <a:xfrm>
            <a:off x="0" y="1021278"/>
            <a:ext cx="7762875" cy="5414807"/>
          </a:xfrm>
        </p:spPr>
        <p:txBody>
          <a:bodyPr>
            <a:normAutofit fontScale="92500" lnSpcReduction="10000"/>
          </a:bodyPr>
          <a:lstStyle/>
          <a:p>
            <a:r>
              <a:rPr lang="sr-Cyrl-RS" dirty="0">
                <a:cs typeface="Times New Roman" panose="02020603050405020304" pitchFamily="18" charset="0"/>
              </a:rPr>
              <a:t>У болести које поред гена зависе и од начина живота спадају неки облици </a:t>
            </a:r>
            <a:r>
              <a:rPr lang="sr-Cyrl-RS" dirty="0" smtClean="0">
                <a:cs typeface="Times New Roman" panose="02020603050405020304" pitchFamily="18" charset="0"/>
              </a:rPr>
              <a:t>дијабетеса. </a:t>
            </a:r>
            <a:r>
              <a:rPr lang="sr-Cyrl-RS" dirty="0">
                <a:cs typeface="Times New Roman" panose="02020603050405020304" pitchFamily="18" charset="0"/>
              </a:rPr>
              <a:t>Генима </a:t>
            </a:r>
            <a:r>
              <a:rPr lang="sr-Cyrl-RS" dirty="0" smtClean="0">
                <a:cs typeface="Times New Roman" panose="02020603050405020304" pitchFamily="18" charset="0"/>
              </a:rPr>
              <a:t>се одређује неосетљивост </a:t>
            </a:r>
            <a:r>
              <a:rPr lang="sr-Cyrl-RS" dirty="0">
                <a:cs typeface="Times New Roman" panose="02020603050405020304" pitchFamily="18" charset="0"/>
              </a:rPr>
              <a:t>организма на инсулин – хормон који регулише количину шећера у крви</a:t>
            </a:r>
            <a:r>
              <a:rPr lang="sr-Cyrl-RS" dirty="0" smtClean="0">
                <a:cs typeface="Times New Roman" panose="02020603050405020304" pitchFamily="18" charset="0"/>
              </a:rPr>
              <a:t>. Развој </a:t>
            </a:r>
            <a:r>
              <a:rPr lang="sr-Cyrl-RS" dirty="0">
                <a:cs typeface="Times New Roman" panose="02020603050405020304" pitchFamily="18" charset="0"/>
              </a:rPr>
              <a:t>болести у усложавању симптома погодују чиниоци спољашне средине (неправилна </a:t>
            </a:r>
            <a:r>
              <a:rPr lang="sr-Cyrl-RS" dirty="0" smtClean="0">
                <a:cs typeface="Times New Roman" panose="02020603050405020304" pitchFamily="18" charset="0"/>
              </a:rPr>
              <a:t>исхрана, стрес, </a:t>
            </a:r>
            <a:r>
              <a:rPr lang="sr-Cyrl-RS" dirty="0">
                <a:cs typeface="Times New Roman" panose="02020603050405020304" pitchFamily="18" charset="0"/>
              </a:rPr>
              <a:t>лоша физичка активност...)</a:t>
            </a:r>
          </a:p>
          <a:p>
            <a:r>
              <a:rPr lang="sr-Cyrl-RS" dirty="0">
                <a:cs typeface="Times New Roman" panose="02020603050405020304" pitchFamily="18" charset="0"/>
              </a:rPr>
              <a:t>Постоје и наследне болести које се наслеђују преко полних </a:t>
            </a:r>
            <a:r>
              <a:rPr lang="sr-Cyrl-RS" dirty="0" smtClean="0">
                <a:cs typeface="Times New Roman" panose="02020603050405020304" pitchFamily="18" charset="0"/>
              </a:rPr>
              <a:t>хромозома. </a:t>
            </a:r>
            <a:r>
              <a:rPr lang="sr-Cyrl-RS" dirty="0">
                <a:cs typeface="Times New Roman" panose="02020603050405020304" pitchFamily="18" charset="0"/>
              </a:rPr>
              <a:t>У болести које се наслеђују преко </a:t>
            </a:r>
            <a:r>
              <a:rPr lang="en-US" dirty="0">
                <a:cs typeface="Times New Roman" panose="02020603050405020304" pitchFamily="18" charset="0"/>
              </a:rPr>
              <a:t>X</a:t>
            </a:r>
            <a:r>
              <a:rPr lang="sr-Cyrl-RS" dirty="0">
                <a:cs typeface="Times New Roman" panose="02020603050405020304" pitchFamily="18" charset="0"/>
              </a:rPr>
              <a:t> полних хромозома спадају хемофилија (</a:t>
            </a:r>
            <a:r>
              <a:rPr lang="sr-Cyrl-RS" dirty="0" smtClean="0">
                <a:cs typeface="Times New Roman" panose="02020603050405020304" pitchFamily="18" charset="0"/>
              </a:rPr>
              <a:t>немогућност </a:t>
            </a:r>
            <a:r>
              <a:rPr lang="sr-Cyrl-RS" dirty="0">
                <a:cs typeface="Times New Roman" panose="02020603050405020304" pitchFamily="18" charset="0"/>
              </a:rPr>
              <a:t>згрушавања крви) и далтонизам (неразликовање боја </a:t>
            </a:r>
            <a:r>
              <a:rPr lang="sr-Cyrl-RS" dirty="0" smtClean="0">
                <a:cs typeface="Times New Roman" panose="02020603050405020304" pitchFamily="18" charset="0"/>
              </a:rPr>
              <a:t>). </a:t>
            </a:r>
            <a:r>
              <a:rPr lang="sr-Cyrl-RS" dirty="0">
                <a:cs typeface="Times New Roman" panose="02020603050405020304" pitchFamily="18" charset="0"/>
              </a:rPr>
              <a:t>Хемофилија и </a:t>
            </a:r>
            <a:r>
              <a:rPr lang="sr-Cyrl-RS" dirty="0" smtClean="0">
                <a:cs typeface="Times New Roman" panose="02020603050405020304" pitchFamily="18" charset="0"/>
              </a:rPr>
              <a:t>далтонизам </a:t>
            </a:r>
            <a:r>
              <a:rPr lang="sr-Cyrl-RS" dirty="0">
                <a:cs typeface="Times New Roman" panose="02020603050405020304" pitchFamily="18" charset="0"/>
              </a:rPr>
              <a:t>се наслеђују се рецесивним </a:t>
            </a:r>
            <a:r>
              <a:rPr lang="sr-Cyrl-RS" dirty="0" smtClean="0">
                <a:cs typeface="Times New Roman" panose="02020603050405020304" pitchFamily="18" charset="0"/>
              </a:rPr>
              <a:t>алелом. </a:t>
            </a:r>
            <a:r>
              <a:rPr lang="sr-Cyrl-RS" dirty="0">
                <a:cs typeface="Times New Roman" panose="02020603050405020304" pitchFamily="18" charset="0"/>
              </a:rPr>
              <a:t>Мушкарци имају само један </a:t>
            </a:r>
            <a:r>
              <a:rPr lang="en-US" dirty="0">
                <a:cs typeface="Times New Roman" panose="02020603050405020304" pitchFamily="18" charset="0"/>
              </a:rPr>
              <a:t>X </a:t>
            </a:r>
            <a:r>
              <a:rPr lang="sr-Cyrl-RS" dirty="0">
                <a:cs typeface="Times New Roman" panose="02020603050405020304" pitchFamily="18" charset="0"/>
              </a:rPr>
              <a:t>полни </a:t>
            </a:r>
            <a:r>
              <a:rPr lang="sr-Cyrl-RS" dirty="0" smtClean="0">
                <a:cs typeface="Times New Roman" panose="02020603050405020304" pitchFamily="18" charset="0"/>
              </a:rPr>
              <a:t>хромозом, </a:t>
            </a:r>
            <a:r>
              <a:rPr lang="sr-Cyrl-RS" dirty="0">
                <a:cs typeface="Times New Roman" panose="02020603050405020304" pitchFamily="18" charset="0"/>
              </a:rPr>
              <a:t>па ће се код њих болест испољавати само ако се рецесиван алел нађе на </a:t>
            </a:r>
            <a:r>
              <a:rPr lang="sr-Latn-RS" dirty="0">
                <a:cs typeface="Times New Roman" panose="02020603050405020304" pitchFamily="18" charset="0"/>
              </a:rPr>
              <a:t>X</a:t>
            </a:r>
            <a:r>
              <a:rPr lang="sr-Cyrl-RS" dirty="0">
                <a:cs typeface="Times New Roman" panose="02020603050405020304" pitchFamily="18" charset="0"/>
              </a:rPr>
              <a:t> </a:t>
            </a:r>
            <a:r>
              <a:rPr lang="sr-Cyrl-RS" dirty="0" smtClean="0">
                <a:cs typeface="Times New Roman" panose="02020603050405020304" pitchFamily="18" charset="0"/>
              </a:rPr>
              <a:t>хромозому. </a:t>
            </a:r>
            <a:endParaRPr lang="en-US" dirty="0">
              <a:cs typeface="Times New Roman" panose="02020603050405020304" pitchFamily="18" charset="0"/>
            </a:endParaRPr>
          </a:p>
        </p:txBody>
      </p:sp>
      <p:sp>
        <p:nvSpPr>
          <p:cNvPr id="6" name="Title 1">
            <a:extLst>
              <a:ext uri="{FF2B5EF4-FFF2-40B4-BE49-F238E27FC236}">
                <a16:creationId xmlns:a16="http://schemas.microsoft.com/office/drawing/2014/main" xmlns="" id="{E45A2114-AD34-303B-6CC4-A4EB7BC666A2}"/>
              </a:ext>
            </a:extLst>
          </p:cNvPr>
          <p:cNvSpPr txBox="1">
            <a:spLocks/>
          </p:cNvSpPr>
          <p:nvPr/>
        </p:nvSpPr>
        <p:spPr>
          <a:xfrm>
            <a:off x="83127" y="95003"/>
            <a:ext cx="6263245" cy="92627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r-Cyrl-RS" dirty="0">
                <a:latin typeface="Times New Roman" panose="02020603050405020304" pitchFamily="18" charset="0"/>
                <a:cs typeface="Times New Roman" panose="02020603050405020304" pitchFamily="18" charset="0"/>
              </a:rPr>
              <a:t>Наследне болести код људи</a:t>
            </a:r>
            <a:endParaRPr lang="en-US" dirty="0">
              <a:latin typeface="Times New Roman" panose="02020603050405020304" pitchFamily="18" charset="0"/>
              <a:cs typeface="Times New Roman" panose="02020603050405020304" pitchFamily="18" charset="0"/>
            </a:endParaRPr>
          </a:p>
        </p:txBody>
      </p:sp>
      <p:pic>
        <p:nvPicPr>
          <p:cNvPr id="11266" name="Picture 2" descr="Šarm albino ljudi podjednako prenosi i profesionalna i amaterska  fotografija - Telegraf.rs">
            <a:extLst>
              <a:ext uri="{FF2B5EF4-FFF2-40B4-BE49-F238E27FC236}">
                <a16:creationId xmlns:a16="http://schemas.microsoft.com/office/drawing/2014/main" xmlns="" id="{8B78D29B-1DBB-3065-9A43-CF5FB47C3C8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262937" y="1021278"/>
            <a:ext cx="3429000" cy="2286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6852365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F4EFF68-8035-C877-A881-23A9B9008DCA}"/>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E4B12D85-D289-4130-FF4D-786260DEE7FC}"/>
              </a:ext>
            </a:extLst>
          </p:cNvPr>
          <p:cNvSpPr>
            <a:spLocks noGrp="1"/>
          </p:cNvSpPr>
          <p:nvPr>
            <p:ph type="title"/>
          </p:nvPr>
        </p:nvSpPr>
        <p:spPr/>
        <p:txBody>
          <a:bodyPr/>
          <a:lstStyle/>
          <a:p>
            <a:r>
              <a:rPr lang="sr-Cyrl-RS" dirty="0">
                <a:latin typeface="+mn-lt"/>
                <a:cs typeface="Times New Roman" panose="02020603050405020304" pitchFamily="18" charset="0"/>
              </a:rPr>
              <a:t>ЈЕДНОПОЛНИ И ДВОПОЛНИ ОРГАНИЗМИ</a:t>
            </a:r>
            <a:endParaRPr lang="x-none" dirty="0">
              <a:latin typeface="+mn-lt"/>
              <a:cs typeface="Times New Roman" panose="02020603050405020304" pitchFamily="18" charset="0"/>
            </a:endParaRPr>
          </a:p>
        </p:txBody>
      </p:sp>
      <p:sp>
        <p:nvSpPr>
          <p:cNvPr id="3" name="Content Placeholder 2">
            <a:extLst>
              <a:ext uri="{FF2B5EF4-FFF2-40B4-BE49-F238E27FC236}">
                <a16:creationId xmlns:a16="http://schemas.microsoft.com/office/drawing/2014/main" xmlns="" id="{0EA963BA-3D06-AAF7-9477-7247D1B93791}"/>
              </a:ext>
            </a:extLst>
          </p:cNvPr>
          <p:cNvSpPr>
            <a:spLocks noGrp="1"/>
          </p:cNvSpPr>
          <p:nvPr>
            <p:ph idx="1"/>
          </p:nvPr>
        </p:nvSpPr>
        <p:spPr/>
        <p:txBody>
          <a:bodyPr/>
          <a:lstStyle/>
          <a:p>
            <a:r>
              <a:rPr lang="sr-Cyrl-RS" dirty="0">
                <a:cs typeface="Times New Roman" panose="02020603050405020304" pitchFamily="18" charset="0"/>
              </a:rPr>
              <a:t>У зависности од тога да ли организми стварају један или оба типа полних ћелија, разликујемо </a:t>
            </a:r>
            <a:r>
              <a:rPr lang="sr-Cyrl-RS" b="1" dirty="0">
                <a:cs typeface="Times New Roman" panose="02020603050405020304" pitchFamily="18" charset="0"/>
              </a:rPr>
              <a:t>једнополне</a:t>
            </a:r>
            <a:r>
              <a:rPr lang="sr-Cyrl-RS" dirty="0">
                <a:cs typeface="Times New Roman" panose="02020603050405020304" pitchFamily="18" charset="0"/>
              </a:rPr>
              <a:t> и </a:t>
            </a:r>
            <a:r>
              <a:rPr lang="sr-Cyrl-RS" b="1" dirty="0">
                <a:cs typeface="Times New Roman" panose="02020603050405020304" pitchFamily="18" charset="0"/>
              </a:rPr>
              <a:t>двополне организме</a:t>
            </a:r>
            <a:r>
              <a:rPr lang="sr-Cyrl-RS" dirty="0">
                <a:cs typeface="Times New Roman" panose="02020603050405020304" pitchFamily="18" charset="0"/>
              </a:rPr>
              <a:t>.</a:t>
            </a:r>
          </a:p>
          <a:p>
            <a:r>
              <a:rPr lang="sr-Cyrl-RS" dirty="0">
                <a:cs typeface="Times New Roman" panose="02020603050405020304" pitchFamily="18" charset="0"/>
              </a:rPr>
              <a:t>За двополне јединке користи се назив </a:t>
            </a:r>
            <a:r>
              <a:rPr lang="sr-Cyrl-RS" b="1" dirty="0">
                <a:cs typeface="Times New Roman" panose="02020603050405020304" pitchFamily="18" charset="0"/>
              </a:rPr>
              <a:t>хермафродити</a:t>
            </a:r>
            <a:r>
              <a:rPr lang="sr-Cyrl-RS" dirty="0">
                <a:cs typeface="Times New Roman" panose="02020603050405020304" pitchFamily="18" charset="0"/>
              </a:rPr>
              <a:t>. </a:t>
            </a:r>
            <a:endParaRPr lang="x-none" dirty="0">
              <a:cs typeface="Times New Roman" panose="02020603050405020304" pitchFamily="18" charset="0"/>
            </a:endParaRPr>
          </a:p>
        </p:txBody>
      </p:sp>
      <p:pic>
        <p:nvPicPr>
          <p:cNvPr id="2050" name="Picture 2" descr="Statue group of Satyr and Hermaphrodite | National Museums Liverpool">
            <a:extLst>
              <a:ext uri="{FF2B5EF4-FFF2-40B4-BE49-F238E27FC236}">
                <a16:creationId xmlns:a16="http://schemas.microsoft.com/office/drawing/2014/main" xmlns="" id="{ED5FAF19-6229-1308-2509-6E7D0594FD7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95422" y="3206465"/>
            <a:ext cx="4712256" cy="34971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125682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11742B-554E-8CF0-E14A-9CA608FE7E47}"/>
              </a:ext>
            </a:extLst>
          </p:cNvPr>
          <p:cNvSpPr>
            <a:spLocks noGrp="1"/>
          </p:cNvSpPr>
          <p:nvPr>
            <p:ph type="title"/>
          </p:nvPr>
        </p:nvSpPr>
        <p:spPr/>
        <p:txBody>
          <a:bodyPr/>
          <a:lstStyle/>
          <a:p>
            <a:endParaRPr lang="x-none"/>
          </a:p>
        </p:txBody>
      </p:sp>
      <p:sp>
        <p:nvSpPr>
          <p:cNvPr id="3" name="Content Placeholder 2">
            <a:extLst>
              <a:ext uri="{FF2B5EF4-FFF2-40B4-BE49-F238E27FC236}">
                <a16:creationId xmlns:a16="http://schemas.microsoft.com/office/drawing/2014/main" xmlns="" id="{D447E340-5FA6-38D4-C15C-95E7B5BBA443}"/>
              </a:ext>
            </a:extLst>
          </p:cNvPr>
          <p:cNvSpPr>
            <a:spLocks noGrp="1"/>
          </p:cNvSpPr>
          <p:nvPr>
            <p:ph idx="1"/>
          </p:nvPr>
        </p:nvSpPr>
        <p:spPr/>
        <p:txBody>
          <a:bodyPr/>
          <a:lstStyle/>
          <a:p>
            <a:endParaRPr lang="x-none"/>
          </a:p>
        </p:txBody>
      </p:sp>
      <p:pic>
        <p:nvPicPr>
          <p:cNvPr id="4" name="Picture 3">
            <a:extLst>
              <a:ext uri="{FF2B5EF4-FFF2-40B4-BE49-F238E27FC236}">
                <a16:creationId xmlns:a16="http://schemas.microsoft.com/office/drawing/2014/main" xmlns="" id="{DA1108D2-973E-D6FB-703E-3999006678CE}"/>
              </a:ext>
            </a:extLst>
          </p:cNvPr>
          <p:cNvPicPr>
            <a:picLocks noChangeAspect="1"/>
          </p:cNvPicPr>
          <p:nvPr/>
        </p:nvPicPr>
        <p:blipFill>
          <a:blip r:embed="rId2"/>
          <a:stretch>
            <a:fillRect/>
          </a:stretch>
        </p:blipFill>
        <p:spPr>
          <a:xfrm>
            <a:off x="1" y="2583"/>
            <a:ext cx="12192000" cy="6855417"/>
          </a:xfrm>
          <a:prstGeom prst="rect">
            <a:avLst/>
          </a:prstGeom>
        </p:spPr>
      </p:pic>
      <p:pic>
        <p:nvPicPr>
          <p:cNvPr id="1028" name="Picture 4" descr="Gregor Mendel: The Friar Who Grew Peas : Cheryl Bardoe, Cheryl Bardoe:  Amazon.es: Libros">
            <a:extLst>
              <a:ext uri="{FF2B5EF4-FFF2-40B4-BE49-F238E27FC236}">
                <a16:creationId xmlns:a16="http://schemas.microsoft.com/office/drawing/2014/main" xmlns="" id="{A50CF640-C5B6-FC5E-0519-D31D2B502FE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4339" y="365125"/>
            <a:ext cx="6120740" cy="5998547"/>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On Tenderness: What Genetics Godfather Gregor Mendel Teaches Us about the  Heart of Science | Gregor mendel, Science poster, Biology art">
            <a:extLst>
              <a:ext uri="{FF2B5EF4-FFF2-40B4-BE49-F238E27FC236}">
                <a16:creationId xmlns:a16="http://schemas.microsoft.com/office/drawing/2014/main" xmlns="" id="{A5F61CC5-EB0C-53BC-ADBA-08AF8A5E3B45}"/>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729417" y="344563"/>
            <a:ext cx="3144892" cy="44045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448240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D7B5562-45DF-F52C-F451-8E6A028D7B9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37601352-C8BD-D385-BBDC-C97D35906B23}"/>
              </a:ext>
            </a:extLst>
          </p:cNvPr>
          <p:cNvSpPr>
            <a:spLocks noGrp="1"/>
          </p:cNvSpPr>
          <p:nvPr>
            <p:ph type="title"/>
          </p:nvPr>
        </p:nvSpPr>
        <p:spPr>
          <a:xfrm>
            <a:off x="197069" y="0"/>
            <a:ext cx="10515600" cy="1325563"/>
          </a:xfrm>
        </p:spPr>
        <p:txBody>
          <a:bodyPr/>
          <a:lstStyle/>
          <a:p>
            <a:r>
              <a:rPr lang="sr-Cyrl-RS" dirty="0">
                <a:latin typeface="+mn-lt"/>
                <a:cs typeface="Times New Roman" panose="02020603050405020304" pitchFamily="18" charset="0"/>
              </a:rPr>
              <a:t>ШТА ЈЕ ТО ГЕНЕТИКА?</a:t>
            </a:r>
            <a:endParaRPr lang="x-none" dirty="0">
              <a:latin typeface="+mn-lt"/>
              <a:cs typeface="Times New Roman" panose="02020603050405020304" pitchFamily="18" charset="0"/>
            </a:endParaRPr>
          </a:p>
        </p:txBody>
      </p:sp>
      <p:sp>
        <p:nvSpPr>
          <p:cNvPr id="3" name="Content Placeholder 2">
            <a:extLst>
              <a:ext uri="{FF2B5EF4-FFF2-40B4-BE49-F238E27FC236}">
                <a16:creationId xmlns:a16="http://schemas.microsoft.com/office/drawing/2014/main" xmlns="" id="{8545B498-3733-56F1-2F5E-9DE462023D5E}"/>
              </a:ext>
            </a:extLst>
          </p:cNvPr>
          <p:cNvSpPr>
            <a:spLocks noGrp="1"/>
          </p:cNvSpPr>
          <p:nvPr>
            <p:ph idx="1"/>
          </p:nvPr>
        </p:nvSpPr>
        <p:spPr>
          <a:xfrm>
            <a:off x="42041" y="1274271"/>
            <a:ext cx="7717221" cy="5247838"/>
          </a:xfrm>
        </p:spPr>
        <p:txBody>
          <a:bodyPr>
            <a:normAutofit lnSpcReduction="10000"/>
          </a:bodyPr>
          <a:lstStyle/>
          <a:p>
            <a:r>
              <a:rPr lang="sr-Cyrl-RS" dirty="0"/>
              <a:t>Генетика је наука која проучава наслеђивање, преношење, одржавање и промену особина живих бића кроз генерације.</a:t>
            </a:r>
            <a:r>
              <a:rPr lang="en-GB" dirty="0"/>
              <a:t> </a:t>
            </a:r>
            <a:endParaRPr lang="sr-Cyrl-RS" dirty="0"/>
          </a:p>
          <a:p>
            <a:r>
              <a:rPr lang="sr-Cyrl-RS" dirty="0"/>
              <a:t>Генетика проучава сва жива бића, биљке, животиње и људе.</a:t>
            </a:r>
          </a:p>
          <a:p>
            <a:r>
              <a:rPr lang="sr-Cyrl-RS" dirty="0"/>
              <a:t>Ген је основни део ДНК-а. Гени носе информације о особинама организама и преносе се са родитеља на потомке. Да ли ће организми имати дебело или танко крзно, плаве или зелене очи, плод зелене или жуте боје зависи од гена које је организам наследио од родитеља. Према томе, гени утичу на све особине организама.</a:t>
            </a:r>
            <a:r>
              <a:rPr lang="en-GB" dirty="0"/>
              <a:t> </a:t>
            </a:r>
          </a:p>
        </p:txBody>
      </p:sp>
      <p:pic>
        <p:nvPicPr>
          <p:cNvPr id="3074" name="Picture 2" descr="Genetika">
            <a:extLst>
              <a:ext uri="{FF2B5EF4-FFF2-40B4-BE49-F238E27FC236}">
                <a16:creationId xmlns:a16="http://schemas.microsoft.com/office/drawing/2014/main" xmlns="" id="{F00CFC41-6A51-6228-6AC7-20BC1E1AEE2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451052" y="832397"/>
            <a:ext cx="4546246" cy="26934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24021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C7E2DD8-3D1C-521F-B321-B0617DD9476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AA6028C6-7BC4-2DCA-2180-72B3460A6087}"/>
              </a:ext>
            </a:extLst>
          </p:cNvPr>
          <p:cNvSpPr>
            <a:spLocks noGrp="1"/>
          </p:cNvSpPr>
          <p:nvPr>
            <p:ph type="title"/>
          </p:nvPr>
        </p:nvSpPr>
        <p:spPr>
          <a:xfrm>
            <a:off x="209550" y="173039"/>
            <a:ext cx="8547100" cy="779463"/>
          </a:xfrm>
        </p:spPr>
        <p:txBody>
          <a:bodyPr/>
          <a:lstStyle/>
          <a:p>
            <a:r>
              <a:rPr lang="sr-Cyrl-RS" dirty="0">
                <a:latin typeface="+mn-lt"/>
                <a:cs typeface="Times New Roman" panose="02020603050405020304" pitchFamily="18" charset="0"/>
              </a:rPr>
              <a:t>МЕНДЕЛОВИ ЕКСПЕРИМЕНТИ</a:t>
            </a:r>
            <a:endParaRPr lang="x-none" dirty="0">
              <a:latin typeface="+mn-lt"/>
              <a:cs typeface="Times New Roman" panose="02020603050405020304" pitchFamily="18" charset="0"/>
            </a:endParaRPr>
          </a:p>
        </p:txBody>
      </p:sp>
      <p:sp>
        <p:nvSpPr>
          <p:cNvPr id="3" name="Content Placeholder 2">
            <a:extLst>
              <a:ext uri="{FF2B5EF4-FFF2-40B4-BE49-F238E27FC236}">
                <a16:creationId xmlns:a16="http://schemas.microsoft.com/office/drawing/2014/main" xmlns="" id="{B6512442-B444-5F2D-2DD5-F31907644B9A}"/>
              </a:ext>
            </a:extLst>
          </p:cNvPr>
          <p:cNvSpPr>
            <a:spLocks noGrp="1"/>
          </p:cNvSpPr>
          <p:nvPr>
            <p:ph idx="1"/>
          </p:nvPr>
        </p:nvSpPr>
        <p:spPr>
          <a:xfrm>
            <a:off x="209550" y="1404447"/>
            <a:ext cx="7032734" cy="6294432"/>
          </a:xfrm>
        </p:spPr>
        <p:txBody>
          <a:bodyPr>
            <a:normAutofit/>
          </a:bodyPr>
          <a:lstStyle/>
          <a:p>
            <a:r>
              <a:rPr lang="sr-Cyrl-RS" dirty="0">
                <a:cs typeface="Times New Roman" panose="02020603050405020304" pitchFamily="18" charset="0"/>
              </a:rPr>
              <a:t>Мендел је током 8 година проучавања открио до тада свету </a:t>
            </a:r>
            <a:r>
              <a:rPr lang="sr-Cyrl-RS" dirty="0" smtClean="0">
                <a:cs typeface="Times New Roman" panose="02020603050405020304" pitchFamily="18" charset="0"/>
              </a:rPr>
              <a:t>непознату </a:t>
            </a:r>
            <a:r>
              <a:rPr lang="sr-Cyrl-RS" dirty="0">
                <a:cs typeface="Times New Roman" panose="02020603050405020304" pitchFamily="18" charset="0"/>
              </a:rPr>
              <a:t>генетику, вршио је гомилу различитих експеримената, посматрао је наследне особине и начине на који се наслеђују и преносе на потомке, створио је једну целу област из биологије која се данас свакодневно проучава и напредује. Обично је укрштао биљке баштенског грашка. Имао је своју башту и укрштао је биљке искључиво из ње.</a:t>
            </a:r>
          </a:p>
          <a:p>
            <a:pPr marL="0" indent="0">
              <a:buNone/>
            </a:pPr>
            <a:r>
              <a:rPr lang="en-GB" dirty="0">
                <a:latin typeface="Times New Roman" panose="02020603050405020304" pitchFamily="18" charset="0"/>
                <a:cs typeface="Times New Roman" panose="02020603050405020304" pitchFamily="18" charset="0"/>
              </a:rPr>
              <a:t/>
            </a:r>
            <a:br>
              <a:rPr lang="en-GB" dirty="0">
                <a:latin typeface="Times New Roman" panose="02020603050405020304" pitchFamily="18" charset="0"/>
                <a:cs typeface="Times New Roman" panose="02020603050405020304" pitchFamily="18" charset="0"/>
              </a:rPr>
            </a:br>
            <a:endParaRPr lang="sr-Cyrl-RS" dirty="0">
              <a:latin typeface="Times New Roman" panose="02020603050405020304" pitchFamily="18" charset="0"/>
              <a:cs typeface="Times New Roman" panose="02020603050405020304" pitchFamily="18" charset="0"/>
            </a:endParaRPr>
          </a:p>
        </p:txBody>
      </p:sp>
      <p:pic>
        <p:nvPicPr>
          <p:cNvPr id="1026" name="Picture 2" descr="We're All Peas in a Pod Thanks to Gregor Mendel - Seed World">
            <a:extLst>
              <a:ext uri="{FF2B5EF4-FFF2-40B4-BE49-F238E27FC236}">
                <a16:creationId xmlns:a16="http://schemas.microsoft.com/office/drawing/2014/main" xmlns="" id="{232F7A41-7363-D447-0FD0-C85872EB10C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302609" y="867483"/>
            <a:ext cx="4679841" cy="31083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98309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D7B5562-45DF-F52C-F451-8E6A028D7B9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37601352-C8BD-D385-BBDC-C97D35906B23}"/>
              </a:ext>
            </a:extLst>
          </p:cNvPr>
          <p:cNvSpPr>
            <a:spLocks noGrp="1"/>
          </p:cNvSpPr>
          <p:nvPr>
            <p:ph type="title"/>
          </p:nvPr>
        </p:nvSpPr>
        <p:spPr>
          <a:xfrm>
            <a:off x="128585" y="114300"/>
            <a:ext cx="9015413" cy="828675"/>
          </a:xfrm>
        </p:spPr>
        <p:txBody>
          <a:bodyPr/>
          <a:lstStyle/>
          <a:p>
            <a:r>
              <a:rPr lang="sr-Cyrl-RS" dirty="0">
                <a:latin typeface="+mn-lt"/>
                <a:cs typeface="Times New Roman" panose="02020603050405020304" pitchFamily="18" charset="0"/>
              </a:rPr>
              <a:t>МЕНДЕЛОВИ ЕКСПЕРИМЕНТИ</a:t>
            </a:r>
            <a:endParaRPr lang="x-none" dirty="0">
              <a:latin typeface="+mn-lt"/>
              <a:cs typeface="Times New Roman" panose="02020603050405020304" pitchFamily="18" charset="0"/>
            </a:endParaRPr>
          </a:p>
        </p:txBody>
      </p:sp>
      <p:sp>
        <p:nvSpPr>
          <p:cNvPr id="3" name="Content Placeholder 2">
            <a:extLst>
              <a:ext uri="{FF2B5EF4-FFF2-40B4-BE49-F238E27FC236}">
                <a16:creationId xmlns:a16="http://schemas.microsoft.com/office/drawing/2014/main" xmlns="" id="{8545B498-3733-56F1-2F5E-9DE462023D5E}"/>
              </a:ext>
            </a:extLst>
          </p:cNvPr>
          <p:cNvSpPr>
            <a:spLocks noGrp="1"/>
          </p:cNvSpPr>
          <p:nvPr>
            <p:ph idx="1"/>
          </p:nvPr>
        </p:nvSpPr>
        <p:spPr>
          <a:xfrm>
            <a:off x="128585" y="942975"/>
            <a:ext cx="7900989" cy="5915025"/>
          </a:xfrm>
        </p:spPr>
        <p:txBody>
          <a:bodyPr>
            <a:normAutofit lnSpcReduction="10000"/>
          </a:bodyPr>
          <a:lstStyle/>
          <a:p>
            <a:r>
              <a:rPr lang="sr-Cyrl-RS" dirty="0">
                <a:cs typeface="Times New Roman" panose="02020603050405020304" pitchFamily="18" charset="0"/>
              </a:rPr>
              <a:t>Пратио је особине које се алтернативно испољавају тј. на један од два могућа начина-нпр. Облик зрна грашка може да буде:</a:t>
            </a:r>
          </a:p>
          <a:p>
            <a:pPr marL="0" indent="0">
              <a:buNone/>
            </a:pPr>
            <a:r>
              <a:rPr lang="sr-Cyrl-RS" dirty="0">
                <a:cs typeface="Times New Roman" panose="02020603050405020304" pitchFamily="18" charset="0"/>
              </a:rPr>
              <a:t>1. округао или</a:t>
            </a:r>
          </a:p>
          <a:p>
            <a:pPr marL="0" indent="0">
              <a:buNone/>
            </a:pPr>
            <a:r>
              <a:rPr lang="sr-Cyrl-RS" dirty="0">
                <a:cs typeface="Times New Roman" panose="02020603050405020304" pitchFamily="18" charset="0"/>
              </a:rPr>
              <a:t>2. наборан.</a:t>
            </a:r>
          </a:p>
          <a:p>
            <a:pPr marL="0" indent="0">
              <a:buNone/>
            </a:pPr>
            <a:endParaRPr lang="sr-Cyrl-RS" dirty="0">
              <a:cs typeface="Times New Roman" panose="02020603050405020304" pitchFamily="18" charset="0"/>
            </a:endParaRPr>
          </a:p>
          <a:p>
            <a:r>
              <a:rPr lang="sr-Cyrl-RS" dirty="0">
                <a:cs typeface="Times New Roman" panose="02020603050405020304" pitchFamily="18" charset="0"/>
              </a:rPr>
              <a:t>Открио је да укрштање може бити: </a:t>
            </a:r>
          </a:p>
          <a:p>
            <a:pPr marL="0" indent="0">
              <a:buNone/>
            </a:pPr>
            <a:r>
              <a:rPr lang="sr-Cyrl-RS" dirty="0">
                <a:cs typeface="Times New Roman" panose="02020603050405020304" pitchFamily="18" charset="0"/>
              </a:rPr>
              <a:t>1. </a:t>
            </a:r>
            <a:r>
              <a:rPr lang="sr-Cyrl-RS" dirty="0" err="1">
                <a:cs typeface="Times New Roman" panose="02020603050405020304" pitchFamily="18" charset="0"/>
              </a:rPr>
              <a:t>монохибридно</a:t>
            </a:r>
            <a:r>
              <a:rPr lang="sr-Cyrl-RS" dirty="0">
                <a:cs typeface="Times New Roman" panose="02020603050405020304" pitchFamily="18" charset="0"/>
              </a:rPr>
              <a:t>, то је укрштање у коме се прати само једна наследна особина;</a:t>
            </a:r>
            <a:endParaRPr lang="en-GB" dirty="0">
              <a:cs typeface="Times New Roman" panose="02020603050405020304" pitchFamily="18" charset="0"/>
            </a:endParaRPr>
          </a:p>
          <a:p>
            <a:pPr marL="0" indent="0">
              <a:buNone/>
            </a:pPr>
            <a:r>
              <a:rPr lang="sr-Cyrl-RS" dirty="0">
                <a:cs typeface="Times New Roman" panose="02020603050405020304" pitchFamily="18" charset="0"/>
              </a:rPr>
              <a:t>2. </a:t>
            </a:r>
            <a:r>
              <a:rPr lang="sr-Cyrl-RS" dirty="0" smtClean="0">
                <a:cs typeface="Times New Roman" panose="02020603050405020304" pitchFamily="18" charset="0"/>
              </a:rPr>
              <a:t>дихиб</a:t>
            </a:r>
            <a:r>
              <a:rPr lang="sr-Cyrl-RS" dirty="0" smtClean="0">
                <a:cs typeface="Times New Roman" panose="02020603050405020304" pitchFamily="18" charset="0"/>
              </a:rPr>
              <a:t>р</a:t>
            </a:r>
            <a:r>
              <a:rPr lang="sr-Cyrl-RS" dirty="0" smtClean="0">
                <a:cs typeface="Times New Roman" panose="02020603050405020304" pitchFamily="18" charset="0"/>
              </a:rPr>
              <a:t>идно </a:t>
            </a:r>
            <a:r>
              <a:rPr lang="sr-Cyrl-RS" dirty="0">
                <a:cs typeface="Times New Roman" panose="02020603050405020304" pitchFamily="18" charset="0"/>
              </a:rPr>
              <a:t>је када се посматрају две особине;</a:t>
            </a:r>
          </a:p>
          <a:p>
            <a:pPr marL="0" indent="0">
              <a:buNone/>
            </a:pPr>
            <a:r>
              <a:rPr lang="sr-Cyrl-RS" dirty="0">
                <a:cs typeface="Times New Roman" panose="02020603050405020304" pitchFamily="18" charset="0"/>
              </a:rPr>
              <a:t>3. </a:t>
            </a:r>
            <a:r>
              <a:rPr lang="sr-Cyrl-RS" dirty="0">
                <a:cs typeface="Times New Roman" panose="02020603050405020304" pitchFamily="18" charset="0"/>
              </a:rPr>
              <a:t>т</a:t>
            </a:r>
            <a:r>
              <a:rPr lang="sr-Cyrl-RS" dirty="0" smtClean="0">
                <a:cs typeface="Times New Roman" panose="02020603050405020304" pitchFamily="18" charset="0"/>
              </a:rPr>
              <a:t>рихибридно  </a:t>
            </a:r>
            <a:r>
              <a:rPr lang="sr-Cyrl-RS" dirty="0">
                <a:cs typeface="Times New Roman" panose="02020603050405020304" pitchFamily="18" charset="0"/>
              </a:rPr>
              <a:t>посматрају се 3 особине или</a:t>
            </a:r>
          </a:p>
          <a:p>
            <a:pPr marL="0" indent="0">
              <a:buNone/>
            </a:pPr>
            <a:r>
              <a:rPr lang="sr-Cyrl-RS" dirty="0">
                <a:cs typeface="Times New Roman" panose="02020603050405020304" pitchFamily="18" charset="0"/>
              </a:rPr>
              <a:t>4. </a:t>
            </a:r>
            <a:r>
              <a:rPr lang="sr-Cyrl-RS" dirty="0">
                <a:cs typeface="Times New Roman" panose="02020603050405020304" pitchFamily="18" charset="0"/>
              </a:rPr>
              <a:t>п</a:t>
            </a:r>
            <a:r>
              <a:rPr lang="sr-Cyrl-RS" dirty="0" smtClean="0">
                <a:cs typeface="Times New Roman" panose="02020603050405020304" pitchFamily="18" charset="0"/>
              </a:rPr>
              <a:t>олихибридно </a:t>
            </a:r>
            <a:r>
              <a:rPr lang="sr-Cyrl-RS" dirty="0">
                <a:cs typeface="Times New Roman" panose="02020603050405020304" pitchFamily="18" charset="0"/>
              </a:rPr>
              <a:t>укрштање, када се истовремоно прати већи број особина.</a:t>
            </a:r>
            <a:endParaRPr lang="en-GB" dirty="0">
              <a:cs typeface="Times New Roman" panose="02020603050405020304" pitchFamily="18" charset="0"/>
            </a:endParaRPr>
          </a:p>
          <a:p>
            <a:endParaRPr lang="x-none" dirty="0"/>
          </a:p>
        </p:txBody>
      </p:sp>
      <p:pic>
        <p:nvPicPr>
          <p:cNvPr id="1028" name="Picture 4" descr="Johann Gregor Mendel (1822-1884) | The Embryo Project Encyclopedia">
            <a:extLst>
              <a:ext uri="{FF2B5EF4-FFF2-40B4-BE49-F238E27FC236}">
                <a16:creationId xmlns:a16="http://schemas.microsoft.com/office/drawing/2014/main" xmlns="" id="{F52969EE-E684-0021-833B-93025200193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543922" y="942975"/>
            <a:ext cx="3014663" cy="30146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6567780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D7B5562-45DF-F52C-F451-8E6A028D7B9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37601352-C8BD-D385-BBDC-C97D35906B23}"/>
              </a:ext>
            </a:extLst>
          </p:cNvPr>
          <p:cNvSpPr>
            <a:spLocks noGrp="1"/>
          </p:cNvSpPr>
          <p:nvPr>
            <p:ph type="title"/>
          </p:nvPr>
        </p:nvSpPr>
        <p:spPr>
          <a:xfrm>
            <a:off x="0" y="133351"/>
            <a:ext cx="9563100" cy="779462"/>
          </a:xfrm>
        </p:spPr>
        <p:txBody>
          <a:bodyPr>
            <a:normAutofit/>
          </a:bodyPr>
          <a:lstStyle/>
          <a:p>
            <a:r>
              <a:rPr lang="sr-Cyrl-RS" dirty="0">
                <a:latin typeface="+mn-lt"/>
                <a:cs typeface="Times New Roman" panose="02020603050405020304" pitchFamily="18" charset="0"/>
              </a:rPr>
              <a:t>ПРВИ МЕНДЕЛОВ ЕКСПЕРИМЕНТ</a:t>
            </a:r>
            <a:endParaRPr lang="x-none" dirty="0">
              <a:latin typeface="+mn-lt"/>
              <a:cs typeface="Times New Roman" panose="02020603050405020304" pitchFamily="18" charset="0"/>
            </a:endParaRPr>
          </a:p>
        </p:txBody>
      </p:sp>
      <p:sp>
        <p:nvSpPr>
          <p:cNvPr id="5" name="TextBox 4">
            <a:extLst>
              <a:ext uri="{FF2B5EF4-FFF2-40B4-BE49-F238E27FC236}">
                <a16:creationId xmlns:a16="http://schemas.microsoft.com/office/drawing/2014/main" xmlns="" id="{DC7A1697-AA94-33A6-C8F6-3DAA5F63C968}"/>
              </a:ext>
            </a:extLst>
          </p:cNvPr>
          <p:cNvSpPr txBox="1"/>
          <p:nvPr/>
        </p:nvSpPr>
        <p:spPr>
          <a:xfrm>
            <a:off x="140666" y="897385"/>
            <a:ext cx="7569051" cy="2677656"/>
          </a:xfrm>
          <a:prstGeom prst="rect">
            <a:avLst/>
          </a:prstGeom>
          <a:noFill/>
        </p:spPr>
        <p:txBody>
          <a:bodyPr wrap="square" rtlCol="0">
            <a:spAutoFit/>
          </a:bodyPr>
          <a:lstStyle/>
          <a:p>
            <a:pPr marL="285750" indent="-285750">
              <a:buFont typeface="Arial" panose="020B0604020202020204" pitchFamily="34" charset="0"/>
              <a:buChar char="•"/>
            </a:pPr>
            <a:r>
              <a:rPr lang="sr-Cyrl-RS" sz="2400" dirty="0">
                <a:cs typeface="Times New Roman" panose="02020603050405020304" pitchFamily="18" charset="0"/>
              </a:rPr>
              <a:t>У свом првом експерименту </a:t>
            </a:r>
            <a:r>
              <a:rPr lang="sr-Cyrl-RS" sz="2400" dirty="0" err="1">
                <a:cs typeface="Times New Roman" panose="02020603050405020304" pitchFamily="18" charset="0"/>
              </a:rPr>
              <a:t>Мендел</a:t>
            </a:r>
            <a:r>
              <a:rPr lang="sr-Cyrl-RS" sz="2400" dirty="0">
                <a:cs typeface="Times New Roman" panose="02020603050405020304" pitchFamily="18" charset="0"/>
              </a:rPr>
              <a:t> је укрштао биљке жутог зрна са биљкама жутог зрна и у потомству је добио такође биљке жутог зрна. Како би потврдио своју теорију, он је укрстио биљке зеленог зрна и добио је само биљку зеленог зрна. Такву врсту (сорту) биљака назвао је </a:t>
            </a:r>
            <a:r>
              <a:rPr lang="sr-Cyrl-RS" sz="2400" b="1" dirty="0">
                <a:cs typeface="Times New Roman" panose="02020603050405020304" pitchFamily="18" charset="0"/>
              </a:rPr>
              <a:t>чистим линијама</a:t>
            </a:r>
            <a:r>
              <a:rPr lang="sr-Cyrl-RS" sz="2400" dirty="0">
                <a:cs typeface="Times New Roman" panose="02020603050405020304" pitchFamily="18" charset="0"/>
              </a:rPr>
              <a:t>. Потомак буде идентичан као родитељ. </a:t>
            </a:r>
          </a:p>
        </p:txBody>
      </p:sp>
      <p:pic>
        <p:nvPicPr>
          <p:cNvPr id="14" name="Picture 2" descr="Генетик тестээс авсан тайлан нь ДНК-ийн лабораторын шинжилгээний хариутай  таарч байлаа | &quot;Генетик тест Монгол&quot;">
            <a:extLst>
              <a:ext uri="{FF2B5EF4-FFF2-40B4-BE49-F238E27FC236}">
                <a16:creationId xmlns:a16="http://schemas.microsoft.com/office/drawing/2014/main" xmlns="" id="{BC92AC3D-735A-97B0-6B7D-027BFA40B5F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0191" y="3809598"/>
            <a:ext cx="5783974" cy="281384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Oval 2">
            <a:extLst>
              <a:ext uri="{FF2B5EF4-FFF2-40B4-BE49-F238E27FC236}">
                <a16:creationId xmlns:a16="http://schemas.microsoft.com/office/drawing/2014/main" xmlns="" id="{E2E913E0-D8EB-44C7-F3F2-2FFD8A6C2DCD}"/>
              </a:ext>
            </a:extLst>
          </p:cNvPr>
          <p:cNvSpPr/>
          <p:nvPr/>
        </p:nvSpPr>
        <p:spPr>
          <a:xfrm>
            <a:off x="7945821" y="1051034"/>
            <a:ext cx="1408386" cy="129277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dirty="0"/>
              <a:t>Зелено семе</a:t>
            </a:r>
            <a:endParaRPr lang="x-none" dirty="0"/>
          </a:p>
        </p:txBody>
      </p:sp>
      <p:sp>
        <p:nvSpPr>
          <p:cNvPr id="17" name="Oval 16">
            <a:extLst>
              <a:ext uri="{FF2B5EF4-FFF2-40B4-BE49-F238E27FC236}">
                <a16:creationId xmlns:a16="http://schemas.microsoft.com/office/drawing/2014/main" xmlns="" id="{178A524D-80EA-CDE6-EDBF-24027F137617}"/>
              </a:ext>
            </a:extLst>
          </p:cNvPr>
          <p:cNvSpPr/>
          <p:nvPr/>
        </p:nvSpPr>
        <p:spPr>
          <a:xfrm>
            <a:off x="9990083" y="1051034"/>
            <a:ext cx="1408386" cy="129277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dirty="0"/>
              <a:t>Зелено семе</a:t>
            </a:r>
            <a:endParaRPr lang="x-none" dirty="0"/>
          </a:p>
        </p:txBody>
      </p:sp>
      <p:sp>
        <p:nvSpPr>
          <p:cNvPr id="18" name="Oval 17">
            <a:extLst>
              <a:ext uri="{FF2B5EF4-FFF2-40B4-BE49-F238E27FC236}">
                <a16:creationId xmlns:a16="http://schemas.microsoft.com/office/drawing/2014/main" xmlns="" id="{29E20A8C-35C0-9ABF-CF32-EEDB5C3B56E2}"/>
              </a:ext>
            </a:extLst>
          </p:cNvPr>
          <p:cNvSpPr/>
          <p:nvPr/>
        </p:nvSpPr>
        <p:spPr>
          <a:xfrm>
            <a:off x="8997051" y="2860647"/>
            <a:ext cx="1408386" cy="129277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Cyrl-RS" dirty="0"/>
              <a:t>Чиста линија зеленог семена</a:t>
            </a:r>
            <a:endParaRPr lang="x-none" dirty="0"/>
          </a:p>
        </p:txBody>
      </p:sp>
      <p:cxnSp>
        <p:nvCxnSpPr>
          <p:cNvPr id="7" name="Straight Connector 6">
            <a:extLst>
              <a:ext uri="{FF2B5EF4-FFF2-40B4-BE49-F238E27FC236}">
                <a16:creationId xmlns:a16="http://schemas.microsoft.com/office/drawing/2014/main" xmlns="" id="{775E17C9-85F9-CB6E-B515-D3C3EE944CC0}"/>
              </a:ext>
            </a:extLst>
          </p:cNvPr>
          <p:cNvCxnSpPr>
            <a:cxnSpLocks/>
            <a:stCxn id="3" idx="5"/>
          </p:cNvCxnSpPr>
          <p:nvPr/>
        </p:nvCxnSpPr>
        <p:spPr>
          <a:xfrm>
            <a:off x="9147954" y="2154485"/>
            <a:ext cx="553290" cy="189322"/>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xmlns="" id="{EECE2E0A-88B0-62F9-751E-AD247D586ACE}"/>
              </a:ext>
            </a:extLst>
          </p:cNvPr>
          <p:cNvCxnSpPr>
            <a:cxnSpLocks/>
            <a:stCxn id="17" idx="3"/>
          </p:cNvCxnSpPr>
          <p:nvPr/>
        </p:nvCxnSpPr>
        <p:spPr>
          <a:xfrm flipH="1">
            <a:off x="9701244" y="2154485"/>
            <a:ext cx="495092" cy="189322"/>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xmlns="" id="{4AA3A5CE-B27E-8E01-1FE1-5407EF0EAF29}"/>
              </a:ext>
            </a:extLst>
          </p:cNvPr>
          <p:cNvCxnSpPr>
            <a:cxnSpLocks/>
          </p:cNvCxnSpPr>
          <p:nvPr/>
        </p:nvCxnSpPr>
        <p:spPr>
          <a:xfrm>
            <a:off x="9701244" y="2343807"/>
            <a:ext cx="0" cy="49398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220976155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D7B5562-45DF-F52C-F451-8E6A028D7B9D}"/>
              </a:ext>
            </a:extLst>
          </p:cNvPr>
          <p:cNvPicPr>
            <a:picLocks noChangeAspect="1"/>
          </p:cNvPicPr>
          <p:nvPr/>
        </p:nvPicPr>
        <p:blipFill>
          <a:blip r:embed="rId2"/>
          <a:stretch>
            <a:fillRect/>
          </a:stretch>
        </p:blipFill>
        <p:spPr>
          <a:xfrm>
            <a:off x="-8825" y="2395"/>
            <a:ext cx="12192000" cy="6858000"/>
          </a:xfrm>
          <a:prstGeom prst="rect">
            <a:avLst/>
          </a:prstGeom>
        </p:spPr>
      </p:pic>
      <p:sp>
        <p:nvSpPr>
          <p:cNvPr id="2" name="Title 1">
            <a:extLst>
              <a:ext uri="{FF2B5EF4-FFF2-40B4-BE49-F238E27FC236}">
                <a16:creationId xmlns:a16="http://schemas.microsoft.com/office/drawing/2014/main" xmlns="" id="{37601352-C8BD-D385-BBDC-C97D35906B23}"/>
              </a:ext>
            </a:extLst>
          </p:cNvPr>
          <p:cNvSpPr>
            <a:spLocks noGrp="1"/>
          </p:cNvSpPr>
          <p:nvPr>
            <p:ph type="title"/>
          </p:nvPr>
        </p:nvSpPr>
        <p:spPr>
          <a:xfrm>
            <a:off x="0" y="133351"/>
            <a:ext cx="9563100" cy="779462"/>
          </a:xfrm>
        </p:spPr>
        <p:txBody>
          <a:bodyPr>
            <a:normAutofit/>
          </a:bodyPr>
          <a:lstStyle/>
          <a:p>
            <a:r>
              <a:rPr lang="sr-Cyrl-RS" dirty="0">
                <a:latin typeface="+mn-lt"/>
                <a:cs typeface="Times New Roman" panose="02020603050405020304" pitchFamily="18" charset="0"/>
              </a:rPr>
              <a:t>ДРУГИ МЕНДЕЛОВ ЕКСПЕРИМЕНТ</a:t>
            </a:r>
            <a:endParaRPr lang="x-none" dirty="0">
              <a:latin typeface="+mn-lt"/>
              <a:cs typeface="Times New Roman" panose="02020603050405020304" pitchFamily="18" charset="0"/>
            </a:endParaRPr>
          </a:p>
        </p:txBody>
      </p:sp>
      <p:sp>
        <p:nvSpPr>
          <p:cNvPr id="8" name="Oval 7">
            <a:extLst>
              <a:ext uri="{FF2B5EF4-FFF2-40B4-BE49-F238E27FC236}">
                <a16:creationId xmlns:a16="http://schemas.microsoft.com/office/drawing/2014/main" xmlns="" id="{D4DFBAC7-3A80-AC46-8A31-8F21F93D8CF0}"/>
              </a:ext>
            </a:extLst>
          </p:cNvPr>
          <p:cNvSpPr/>
          <p:nvPr/>
        </p:nvSpPr>
        <p:spPr>
          <a:xfrm>
            <a:off x="8185545" y="1017587"/>
            <a:ext cx="1143000" cy="1182686"/>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tx1"/>
                </a:solidFill>
              </a:rPr>
              <a:t>AA</a:t>
            </a:r>
          </a:p>
        </p:txBody>
      </p:sp>
      <p:sp>
        <p:nvSpPr>
          <p:cNvPr id="11" name="Oval 10">
            <a:extLst>
              <a:ext uri="{FF2B5EF4-FFF2-40B4-BE49-F238E27FC236}">
                <a16:creationId xmlns:a16="http://schemas.microsoft.com/office/drawing/2014/main" xmlns="" id="{6EDF579A-EDFE-C6AE-5C47-0788581D9C47}"/>
              </a:ext>
            </a:extLst>
          </p:cNvPr>
          <p:cNvSpPr/>
          <p:nvPr/>
        </p:nvSpPr>
        <p:spPr>
          <a:xfrm>
            <a:off x="10167937" y="1046164"/>
            <a:ext cx="1143000" cy="1182686"/>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chemeClr val="tx1"/>
                </a:solidFill>
              </a:rPr>
              <a:t>aa</a:t>
            </a:r>
          </a:p>
        </p:txBody>
      </p:sp>
      <p:sp>
        <p:nvSpPr>
          <p:cNvPr id="12" name="Oval 11">
            <a:extLst>
              <a:ext uri="{FF2B5EF4-FFF2-40B4-BE49-F238E27FC236}">
                <a16:creationId xmlns:a16="http://schemas.microsoft.com/office/drawing/2014/main" xmlns="" id="{49128668-BD99-6457-DCB0-B91AC71B063F}"/>
              </a:ext>
            </a:extLst>
          </p:cNvPr>
          <p:cNvSpPr/>
          <p:nvPr/>
        </p:nvSpPr>
        <p:spPr>
          <a:xfrm>
            <a:off x="9212287" y="3055939"/>
            <a:ext cx="1143000" cy="1182686"/>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dirty="0">
                <a:solidFill>
                  <a:sysClr val="windowText" lastClr="000000"/>
                </a:solidFill>
              </a:rPr>
              <a:t>Aa</a:t>
            </a:r>
          </a:p>
        </p:txBody>
      </p:sp>
      <p:cxnSp>
        <p:nvCxnSpPr>
          <p:cNvPr id="10" name="Straight Connector 9">
            <a:extLst>
              <a:ext uri="{FF2B5EF4-FFF2-40B4-BE49-F238E27FC236}">
                <a16:creationId xmlns:a16="http://schemas.microsoft.com/office/drawing/2014/main" xmlns="" id="{65846258-6830-4B49-19E3-93F4EFFE3ECF}"/>
              </a:ext>
            </a:extLst>
          </p:cNvPr>
          <p:cNvCxnSpPr>
            <a:cxnSpLocks/>
          </p:cNvCxnSpPr>
          <p:nvPr/>
        </p:nvCxnSpPr>
        <p:spPr>
          <a:xfrm>
            <a:off x="8874919" y="2170906"/>
            <a:ext cx="897731" cy="415132"/>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xmlns="" id="{DA85CB45-1CE6-8BFC-AC16-6B1BEC9421BD}"/>
              </a:ext>
            </a:extLst>
          </p:cNvPr>
          <p:cNvCxnSpPr>
            <a:cxnSpLocks/>
          </p:cNvCxnSpPr>
          <p:nvPr/>
        </p:nvCxnSpPr>
        <p:spPr>
          <a:xfrm flipH="1">
            <a:off x="9783787" y="2228850"/>
            <a:ext cx="817538" cy="35718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xmlns="" id="{74DEE03B-F9EA-1716-9718-39EFCDC983A1}"/>
              </a:ext>
            </a:extLst>
          </p:cNvPr>
          <p:cNvCxnSpPr>
            <a:cxnSpLocks/>
            <a:endCxn id="12" idx="0"/>
          </p:cNvCxnSpPr>
          <p:nvPr/>
        </p:nvCxnSpPr>
        <p:spPr>
          <a:xfrm>
            <a:off x="9772650" y="2586038"/>
            <a:ext cx="11137" cy="469901"/>
          </a:xfrm>
          <a:prstGeom prst="line">
            <a:avLst/>
          </a:prstGeom>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a16="http://schemas.microsoft.com/office/drawing/2014/main" xmlns="" id="{20E89412-854F-8788-A6DD-384EAF1F2E14}"/>
              </a:ext>
            </a:extLst>
          </p:cNvPr>
          <p:cNvSpPr txBox="1"/>
          <p:nvPr/>
        </p:nvSpPr>
        <p:spPr>
          <a:xfrm>
            <a:off x="8590780" y="2236213"/>
            <a:ext cx="642937" cy="584775"/>
          </a:xfrm>
          <a:prstGeom prst="rect">
            <a:avLst/>
          </a:prstGeom>
          <a:noFill/>
        </p:spPr>
        <p:txBody>
          <a:bodyPr wrap="square" rtlCol="0">
            <a:spAutoFit/>
          </a:bodyPr>
          <a:lstStyle/>
          <a:p>
            <a:r>
              <a:rPr lang="x-none" sz="3200" dirty="0"/>
              <a:t>A</a:t>
            </a:r>
          </a:p>
        </p:txBody>
      </p:sp>
      <p:sp>
        <p:nvSpPr>
          <p:cNvPr id="28" name="TextBox 27">
            <a:extLst>
              <a:ext uri="{FF2B5EF4-FFF2-40B4-BE49-F238E27FC236}">
                <a16:creationId xmlns:a16="http://schemas.microsoft.com/office/drawing/2014/main" xmlns="" id="{DB3FFA9E-62DD-AB1B-9B52-5A78B64C24A5}"/>
              </a:ext>
            </a:extLst>
          </p:cNvPr>
          <p:cNvSpPr txBox="1"/>
          <p:nvPr/>
        </p:nvSpPr>
        <p:spPr>
          <a:xfrm>
            <a:off x="10627518" y="2293650"/>
            <a:ext cx="642937" cy="584775"/>
          </a:xfrm>
          <a:prstGeom prst="rect">
            <a:avLst/>
          </a:prstGeom>
          <a:noFill/>
        </p:spPr>
        <p:txBody>
          <a:bodyPr wrap="square" rtlCol="0">
            <a:spAutoFit/>
          </a:bodyPr>
          <a:lstStyle/>
          <a:p>
            <a:r>
              <a:rPr lang="x-none" sz="3200" dirty="0"/>
              <a:t>a</a:t>
            </a:r>
          </a:p>
        </p:txBody>
      </p:sp>
      <p:sp>
        <p:nvSpPr>
          <p:cNvPr id="3" name="TextBox 2">
            <a:extLst>
              <a:ext uri="{FF2B5EF4-FFF2-40B4-BE49-F238E27FC236}">
                <a16:creationId xmlns:a16="http://schemas.microsoft.com/office/drawing/2014/main" xmlns="" id="{E0C4EF7C-C8CB-D39D-EA57-F0117E143804}"/>
              </a:ext>
            </a:extLst>
          </p:cNvPr>
          <p:cNvSpPr txBox="1"/>
          <p:nvPr/>
        </p:nvSpPr>
        <p:spPr>
          <a:xfrm>
            <a:off x="8825" y="1017587"/>
            <a:ext cx="8364070" cy="3385542"/>
          </a:xfrm>
          <a:prstGeom prst="rect">
            <a:avLst/>
          </a:prstGeom>
          <a:noFill/>
        </p:spPr>
        <p:txBody>
          <a:bodyPr wrap="square" rtlCol="0">
            <a:spAutoFit/>
          </a:bodyPr>
          <a:lstStyle/>
          <a:p>
            <a:pPr marL="285750" indent="-285750">
              <a:buFont typeface="Arial" panose="020B0604020202020204" pitchFamily="34" charset="0"/>
              <a:buChar char="•"/>
            </a:pPr>
            <a:r>
              <a:rPr lang="sr-Cyrl-RS" sz="2800" dirty="0">
                <a:cs typeface="Times New Roman" panose="02020603050405020304" pitchFamily="18" charset="0"/>
              </a:rPr>
              <a:t>У свом другом експерименту, </a:t>
            </a:r>
            <a:r>
              <a:rPr lang="sr-Cyrl-RS" sz="2800" dirty="0" err="1">
                <a:cs typeface="Times New Roman" panose="02020603050405020304" pitchFamily="18" charset="0"/>
              </a:rPr>
              <a:t>Мендел</a:t>
            </a:r>
            <a:r>
              <a:rPr lang="sr-Cyrl-RS" sz="2800" dirty="0">
                <a:cs typeface="Times New Roman" panose="02020603050405020304" pitchFamily="18" charset="0"/>
              </a:rPr>
              <a:t> је укрстио биљку жутог семена из чисте линије и биљку зеленог семена из чисте линије. У потомству је добио биљке само жутог семена. Због тога, сорту биљака са жутим семеном назвао је </a:t>
            </a:r>
            <a:r>
              <a:rPr lang="sr-Cyrl-RS" sz="2800" b="1" dirty="0">
                <a:cs typeface="Times New Roman" panose="02020603050405020304" pitchFamily="18" charset="0"/>
              </a:rPr>
              <a:t>доминантном особином</a:t>
            </a:r>
            <a:r>
              <a:rPr lang="sr-Cyrl-RS" sz="2800" dirty="0">
                <a:cs typeface="Times New Roman" panose="02020603050405020304" pitchFamily="18" charset="0"/>
              </a:rPr>
              <a:t>, а биљке које је добио овим начином укрштања назвао је</a:t>
            </a:r>
            <a:r>
              <a:rPr lang="sr-Cyrl-RS" sz="2800" b="1" dirty="0">
                <a:cs typeface="Times New Roman" panose="02020603050405020304" pitchFamily="18" charset="0"/>
              </a:rPr>
              <a:t> хибридима</a:t>
            </a:r>
            <a:r>
              <a:rPr lang="sr-Cyrl-RS" sz="2800" dirty="0">
                <a:cs typeface="Times New Roman" panose="02020603050405020304" pitchFamily="18" charset="0"/>
              </a:rPr>
              <a:t>.</a:t>
            </a:r>
            <a:endParaRPr lang="x-none" sz="2800" dirty="0">
              <a:cs typeface="Times New Roman" panose="02020603050405020304" pitchFamily="18" charset="0"/>
            </a:endParaRPr>
          </a:p>
          <a:p>
            <a:pPr marL="285750" indent="-285750">
              <a:buFont typeface="Arial" panose="020B0604020202020204" pitchFamily="34" charset="0"/>
              <a:buChar char="•"/>
            </a:pPr>
            <a:endParaRPr lang="x-none" dirty="0"/>
          </a:p>
        </p:txBody>
      </p:sp>
      <p:pic>
        <p:nvPicPr>
          <p:cNvPr id="4098" name="Picture 2" descr="Genetika - Genetika">
            <a:extLst>
              <a:ext uri="{FF2B5EF4-FFF2-40B4-BE49-F238E27FC236}">
                <a16:creationId xmlns:a16="http://schemas.microsoft.com/office/drawing/2014/main" xmlns="" id="{651C2B49-C773-46A9-1547-E693942C00A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67559" y="4238625"/>
            <a:ext cx="4058021" cy="2413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8312255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D7B5562-45DF-F52C-F451-8E6A028D7B9D}"/>
              </a:ext>
            </a:extLst>
          </p:cNvPr>
          <p:cNvPicPr>
            <a:picLocks noChangeAspect="1"/>
          </p:cNvPicPr>
          <p:nvPr/>
        </p:nvPicPr>
        <p:blipFill>
          <a:blip r:embed="rId2"/>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xmlns="" id="{37601352-C8BD-D385-BBDC-C97D35906B23}"/>
              </a:ext>
            </a:extLst>
          </p:cNvPr>
          <p:cNvSpPr>
            <a:spLocks noGrp="1"/>
          </p:cNvSpPr>
          <p:nvPr>
            <p:ph type="title"/>
          </p:nvPr>
        </p:nvSpPr>
        <p:spPr>
          <a:xfrm>
            <a:off x="0" y="42903"/>
            <a:ext cx="9279577" cy="869909"/>
          </a:xfrm>
        </p:spPr>
        <p:txBody>
          <a:bodyPr>
            <a:normAutofit/>
          </a:bodyPr>
          <a:lstStyle/>
          <a:p>
            <a:r>
              <a:rPr lang="sr-Cyrl-RS" dirty="0">
                <a:latin typeface="+mn-lt"/>
                <a:cs typeface="Times New Roman" panose="02020603050405020304" pitchFamily="18" charset="0"/>
              </a:rPr>
              <a:t>ТРЕЋИ МЕНДЕЛОВ ЕКСПЕРИМЕНТ</a:t>
            </a:r>
            <a:endParaRPr lang="x-none" dirty="0">
              <a:latin typeface="+mn-lt"/>
              <a:cs typeface="Times New Roman" panose="02020603050405020304" pitchFamily="18" charset="0"/>
            </a:endParaRPr>
          </a:p>
        </p:txBody>
      </p:sp>
      <p:sp>
        <p:nvSpPr>
          <p:cNvPr id="3" name="Content Placeholder 2">
            <a:extLst>
              <a:ext uri="{FF2B5EF4-FFF2-40B4-BE49-F238E27FC236}">
                <a16:creationId xmlns:a16="http://schemas.microsoft.com/office/drawing/2014/main" xmlns="" id="{8545B498-3733-56F1-2F5E-9DE462023D5E}"/>
              </a:ext>
            </a:extLst>
          </p:cNvPr>
          <p:cNvSpPr>
            <a:spLocks noGrp="1"/>
          </p:cNvSpPr>
          <p:nvPr>
            <p:ph idx="1"/>
          </p:nvPr>
        </p:nvSpPr>
        <p:spPr>
          <a:xfrm>
            <a:off x="0" y="784358"/>
            <a:ext cx="12192000" cy="3101048"/>
          </a:xfrm>
        </p:spPr>
        <p:txBody>
          <a:bodyPr/>
          <a:lstStyle/>
          <a:p>
            <a:r>
              <a:rPr lang="sr-Cyrl-RS" dirty="0">
                <a:cs typeface="Times New Roman" panose="02020603050405020304" pitchFamily="18" charset="0"/>
              </a:rPr>
              <a:t>У трећем експерименту по реду, </a:t>
            </a:r>
            <a:r>
              <a:rPr lang="sr-Cyrl-RS" dirty="0" err="1">
                <a:cs typeface="Times New Roman" panose="02020603050405020304" pitchFamily="18" charset="0"/>
              </a:rPr>
              <a:t>Мендел</a:t>
            </a:r>
            <a:r>
              <a:rPr lang="sr-Cyrl-RS" dirty="0">
                <a:cs typeface="Times New Roman" panose="02020603050405020304" pitchFamily="18" charset="0"/>
              </a:rPr>
              <a:t> је укрстио две биљке жутог семена које је добио током вршења другог експеримента (хибрида) и у потомству је добио биљке жутог, али и зеленог семена. У потомству је број биљака са жутим семеном према броју биљака са зеленим семеном био </a:t>
            </a:r>
            <a:r>
              <a:rPr lang="sr-Cyrl-RS" b="1" dirty="0">
                <a:cs typeface="Times New Roman" panose="02020603050405020304" pitchFamily="18" charset="0"/>
              </a:rPr>
              <a:t>3:1</a:t>
            </a:r>
            <a:r>
              <a:rPr lang="sr-Cyrl-RS" dirty="0">
                <a:cs typeface="Times New Roman" panose="02020603050405020304" pitchFamily="18" charset="0"/>
              </a:rPr>
              <a:t>. Биљке са зеленом бојом зрна назвао је </a:t>
            </a:r>
            <a:r>
              <a:rPr lang="sr-Cyrl-RS" b="1" dirty="0" err="1">
                <a:cs typeface="Times New Roman" panose="02020603050405020304" pitchFamily="18" charset="0"/>
              </a:rPr>
              <a:t>рецесивном</a:t>
            </a:r>
            <a:r>
              <a:rPr lang="sr-Cyrl-RS" b="1" dirty="0">
                <a:cs typeface="Times New Roman" panose="02020603050405020304" pitchFamily="18" charset="0"/>
              </a:rPr>
              <a:t> (скривеном) особином</a:t>
            </a:r>
            <a:r>
              <a:rPr lang="sr-Cyrl-RS" dirty="0">
                <a:cs typeface="Times New Roman" panose="02020603050405020304" pitchFamily="18" charset="0"/>
              </a:rPr>
              <a:t>.</a:t>
            </a:r>
            <a:endParaRPr lang="x-none" dirty="0">
              <a:cs typeface="Times New Roman" panose="02020603050405020304" pitchFamily="18" charset="0"/>
            </a:endParaRPr>
          </a:p>
        </p:txBody>
      </p:sp>
      <p:pic>
        <p:nvPicPr>
          <p:cNvPr id="2050" name="Picture 2" descr="Genetika">
            <a:extLst>
              <a:ext uri="{FF2B5EF4-FFF2-40B4-BE49-F238E27FC236}">
                <a16:creationId xmlns:a16="http://schemas.microsoft.com/office/drawing/2014/main" xmlns="" id="{FDA3E5E4-4F71-46E7-C5E5-0BD30914431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16925" y="2906768"/>
            <a:ext cx="4216619" cy="37896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8000254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8210</TotalTime>
  <Words>2217</Words>
  <Application>Microsoft Office PowerPoint</Application>
  <PresentationFormat>Custom</PresentationFormat>
  <Paragraphs>146</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МЕНДЕЛОВА ПРАВИЛА НАСЛЕЂИВАЊА. НАСЛЕЂИВАЊЕ ПОЛА. НАСЛЕДНЕ БОЛЕСТИ</vt:lpstr>
      <vt:lpstr>ГРЕГОР МЕНДЕЛ</vt:lpstr>
      <vt:lpstr>Slide 3</vt:lpstr>
      <vt:lpstr>ШТА ЈЕ ТО ГЕНЕТИКА?</vt:lpstr>
      <vt:lpstr>МЕНДЕЛОВИ ЕКСПЕРИМЕНТИ</vt:lpstr>
      <vt:lpstr>МЕНДЕЛОВИ ЕКСПЕРИМЕНТИ</vt:lpstr>
      <vt:lpstr>ПРВИ МЕНДЕЛОВ ЕКСПЕРИМЕНТ</vt:lpstr>
      <vt:lpstr>ДРУГИ МЕНДЕЛОВ ЕКСПЕРИМЕНТ</vt:lpstr>
      <vt:lpstr>ТРЕЋИ МЕНДЕЛОВ ЕКСПЕРИМЕНТ</vt:lpstr>
      <vt:lpstr>Slide 10</vt:lpstr>
      <vt:lpstr>ПОЈАМ ГЕНСКИ АЛЕЛ</vt:lpstr>
      <vt:lpstr>ПОЈАМ ГЕНСКИ АЛЕЛ</vt:lpstr>
      <vt:lpstr>Менделова правила наслеђивања</vt:lpstr>
      <vt:lpstr>Менделова правила наслеђивања</vt:lpstr>
      <vt:lpstr>Менделова правила наслеђивања</vt:lpstr>
      <vt:lpstr>Slide 16</vt:lpstr>
      <vt:lpstr>КРВНЕ ГРУПЕ, ТРАНСФУЗИЈА, ТРАНСПЛАТАЦИЈА</vt:lpstr>
      <vt:lpstr>Slide 18</vt:lpstr>
      <vt:lpstr>Slide 19</vt:lpstr>
      <vt:lpstr>Slide 20</vt:lpstr>
      <vt:lpstr>Slide 21</vt:lpstr>
      <vt:lpstr>Slide 22</vt:lpstr>
      <vt:lpstr>НАСЛЕЂИВАЊЕ ПОЛА</vt:lpstr>
      <vt:lpstr>Наследне болести код људи</vt:lpstr>
      <vt:lpstr>Slide 25</vt:lpstr>
      <vt:lpstr>Slide 26</vt:lpstr>
      <vt:lpstr>Slide 27</vt:lpstr>
      <vt:lpstr>Slide 28</vt:lpstr>
      <vt:lpstr>ЈЕДНОПОЛНИ И ДВОПОЛНИ ОРГАНИЗМИ</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МЕНДЕЛОВА ПРАВИЛА НАСЛЕЂИВАЊА. НАСЛЕЂИВАЊЕ ПОЛА. НАСЛЕДНЕ БОЛЕСТИ</dc:title>
  <dc:creator>Microsoft Office User</dc:creator>
  <cp:lastModifiedBy>Tegi</cp:lastModifiedBy>
  <cp:revision>21</cp:revision>
  <dcterms:created xsi:type="dcterms:W3CDTF">2022-09-08T16:53:13Z</dcterms:created>
  <dcterms:modified xsi:type="dcterms:W3CDTF">2023-01-10T14:06:11Z</dcterms:modified>
</cp:coreProperties>
</file>