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Book Antiqua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8931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  <a:defRPr sz="4800" b="1" cap="none">
                <a:solidFill>
                  <a:srgbClr val="EAD5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sz="4800" b="1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sz="2200" b="0">
                <a:solidFill>
                  <a:srgbClr val="F4DB8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61314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8956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88925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US"/>
              <a:t>AUSTRALIJA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/>
              <a:t>Mihajlo Smilić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/>
              <a:t>i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/>
              <a:t>Aleksandar Jovanović 7/4</a:t>
            </a:r>
            <a:endParaRPr/>
          </a:p>
        </p:txBody>
      </p:sp>
      <p:pic>
        <p:nvPicPr>
          <p:cNvPr id="86" name="Google Shape;86;p13" descr="australija 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52400"/>
            <a:ext cx="2819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australija-zastav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800600"/>
            <a:ext cx="352213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TongaMladenVGe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4800600"/>
            <a:ext cx="3543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australija 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76201"/>
            <a:ext cx="3581400" cy="2388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 descr="0009089553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3810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 descr="sidnejska-opera-australija-1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4343400"/>
            <a:ext cx="3505200" cy="234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 descr="sidnejska-opera-australija-2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0800" y="2286000"/>
            <a:ext cx="3824288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 descr="veliki-koralni-greben-australije-1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4800" y="0"/>
            <a:ext cx="37592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 descr="veliki-kg-slika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95800"/>
            <a:ext cx="3962400" cy="2137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en-US" u="sng"/>
              <a:t>*Jezero Hilijer</a:t>
            </a:r>
            <a:endParaRPr u="sng"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- slano jezero u Zapadnoj Australiji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- poznato je zbog svoje roze boje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- za boju ovog jezera su odgovorne crvene halofilne bakterije</a:t>
            </a:r>
            <a:endParaRPr/>
          </a:p>
          <a:p>
            <a:pPr marL="548640" lvl="0" indent="-29591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  <a:p>
            <a:pPr marL="548640" lvl="0" indent="-29591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159" name="Google Shape;159;p23" descr="lakehillier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133600"/>
            <a:ext cx="3124200" cy="224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 descr="lakehillier5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2819400"/>
            <a:ext cx="50896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 descr="pinkhillerlak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0200" y="4569460"/>
            <a:ext cx="3886200" cy="228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152400" y="0"/>
            <a:ext cx="8839200" cy="6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  <a:p>
            <a:pPr marL="548640" lvl="0" indent="-29591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  <a:p>
            <a:pPr marL="548640" lvl="0" indent="-29591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  <a:p>
            <a:pPr marL="548640" lvl="0" indent="-29591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i="1"/>
          </a:p>
          <a:p>
            <a:pPr marL="548640" lvl="0" indent="-29591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  <a:p>
            <a:pPr marL="548640" lvl="0" indent="-411480" algn="l" rtl="0">
              <a:spcBef>
                <a:spcPts val="1920"/>
              </a:spcBef>
              <a:spcAft>
                <a:spcPts val="0"/>
              </a:spcAft>
              <a:buSzPts val="6240"/>
              <a:buNone/>
            </a:pPr>
            <a:r>
              <a:rPr lang="en-US" sz="9600" b="1" i="1"/>
              <a:t>         KRAJ</a:t>
            </a:r>
            <a:r>
              <a:rPr lang="en-US" b="1" i="1"/>
              <a:t>                                      </a:t>
            </a:r>
            <a:endParaRPr b="1" i="1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152400" y="0"/>
            <a:ext cx="88392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*OSNOVNE ODLIKE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/>
              <a:t>- glavni grad: Kanbera 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/>
              <a:t>- službeni jezik: engleski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/>
              <a:t>- valuta: australijski dolar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/>
              <a:t>- površina: 7,6 miliona km2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/>
              <a:t>- broj stanovnika:  32 miliona 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95" name="Google Shape;95;p14" descr="australij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52400"/>
            <a:ext cx="2716216" cy="203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AUSTRALIJA 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2362200"/>
            <a:ext cx="2971800" cy="256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555555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5257800"/>
            <a:ext cx="6172200" cy="135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6200" y="0"/>
            <a:ext cx="89154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2080"/>
              <a:buChar char="▣"/>
            </a:pPr>
            <a:r>
              <a:rPr lang="en-US" sz="3200" u="sng"/>
              <a:t>*Australija se sastoji od 6 država i 2 teritorije</a:t>
            </a:r>
            <a:endParaRPr sz="3200" u="sng"/>
          </a:p>
          <a:p>
            <a:pPr marL="548640" lvl="0" indent="-411480" algn="l" rtl="0">
              <a:spcBef>
                <a:spcPts val="640"/>
              </a:spcBef>
              <a:spcAft>
                <a:spcPts val="0"/>
              </a:spcAft>
              <a:buSzPts val="2080"/>
              <a:buChar char="▣"/>
            </a:pPr>
            <a:r>
              <a:rPr lang="en-US" sz="3200"/>
              <a:t>- teritorija glavnog grada-Kanbera</a:t>
            </a:r>
            <a:endParaRPr sz="3200"/>
          </a:p>
          <a:p>
            <a:pPr marL="548640" lvl="0" indent="-411480" algn="l" rtl="0">
              <a:spcBef>
                <a:spcPts val="640"/>
              </a:spcBef>
              <a:spcAft>
                <a:spcPts val="0"/>
              </a:spcAft>
              <a:buSzPts val="2080"/>
              <a:buChar char="▣"/>
            </a:pPr>
            <a:r>
              <a:rPr lang="en-US" sz="3200"/>
              <a:t>- Severna teritorija - glavni grad Darvin</a:t>
            </a:r>
            <a:endParaRPr sz="3200"/>
          </a:p>
          <a:p>
            <a:pPr marL="548640" lvl="0" indent="-411480" algn="l" rtl="0">
              <a:spcBef>
                <a:spcPts val="640"/>
              </a:spcBef>
              <a:spcAft>
                <a:spcPts val="0"/>
              </a:spcAft>
              <a:buSzPts val="2080"/>
              <a:buChar char="▣"/>
            </a:pPr>
            <a:r>
              <a:rPr lang="en-US" sz="3200"/>
              <a:t>- Viktorija - glavni grad Melburn</a:t>
            </a:r>
            <a:endParaRPr sz="3200"/>
          </a:p>
          <a:p>
            <a:pPr marL="548640" lvl="0" indent="-411480" algn="l" rtl="0">
              <a:spcBef>
                <a:spcPts val="640"/>
              </a:spcBef>
              <a:spcAft>
                <a:spcPts val="0"/>
              </a:spcAft>
              <a:buSzPts val="2080"/>
              <a:buChar char="▣"/>
            </a:pPr>
            <a:r>
              <a:rPr lang="en-US" sz="3200"/>
              <a:t>- Novi Južni Vels - glavni grad Sidnej </a:t>
            </a:r>
            <a:endParaRPr/>
          </a:p>
          <a:p>
            <a:pPr marL="548640" lvl="0" indent="-411480" algn="l" rtl="0">
              <a:spcBef>
                <a:spcPts val="640"/>
              </a:spcBef>
              <a:spcAft>
                <a:spcPts val="0"/>
              </a:spcAft>
              <a:buSzPts val="2080"/>
              <a:buChar char="▣"/>
            </a:pPr>
            <a:r>
              <a:rPr lang="en-US" sz="3200"/>
              <a:t>- Južna Australija -glavni grad Adelajd</a:t>
            </a:r>
            <a:endParaRPr sz="3200"/>
          </a:p>
          <a:p>
            <a:pPr marL="548640" lvl="0" indent="-411480" algn="l" rtl="0">
              <a:spcBef>
                <a:spcPts val="640"/>
              </a:spcBef>
              <a:spcAft>
                <a:spcPts val="0"/>
              </a:spcAft>
              <a:buSzPts val="2080"/>
              <a:buChar char="▣"/>
            </a:pPr>
            <a:r>
              <a:rPr lang="en-US" sz="3200"/>
              <a:t>- Tasmanija - glavni grad Hobart</a:t>
            </a:r>
            <a:endParaRPr/>
          </a:p>
          <a:p>
            <a:pPr marL="548640" lvl="0" indent="-411480" algn="l" rtl="0">
              <a:spcBef>
                <a:spcPts val="640"/>
              </a:spcBef>
              <a:spcAft>
                <a:spcPts val="0"/>
              </a:spcAft>
              <a:buSzPts val="2080"/>
              <a:buChar char="▣"/>
            </a:pPr>
            <a:r>
              <a:rPr lang="en-US" sz="3200"/>
              <a:t>- Kvinslend - glavni grad Brizbejn</a:t>
            </a:r>
            <a:endParaRPr sz="3200"/>
          </a:p>
          <a:p>
            <a:pPr marL="548640" lvl="0" indent="-411480" algn="l" rtl="0">
              <a:spcBef>
                <a:spcPts val="640"/>
              </a:spcBef>
              <a:spcAft>
                <a:spcPts val="0"/>
              </a:spcAft>
              <a:buSzPts val="2080"/>
              <a:buChar char="▣"/>
            </a:pPr>
            <a:r>
              <a:rPr lang="en-US" sz="3200"/>
              <a:t>- Zapadna Australija - glavni grad Pert</a:t>
            </a:r>
            <a:endParaRPr/>
          </a:p>
          <a:p>
            <a:pPr marL="548640" lvl="0" indent="-411480" algn="l" rtl="0">
              <a:spcBef>
                <a:spcPts val="640"/>
              </a:spcBef>
              <a:spcAft>
                <a:spcPts val="0"/>
              </a:spcAft>
              <a:buSzPts val="2080"/>
              <a:buNone/>
            </a:pPr>
            <a:endParaRPr sz="3200"/>
          </a:p>
          <a:p>
            <a:pPr marL="548640" lvl="0" indent="-411480" algn="l" rtl="0">
              <a:spcBef>
                <a:spcPts val="640"/>
              </a:spcBef>
              <a:spcAft>
                <a:spcPts val="0"/>
              </a:spcAft>
              <a:buSzPts val="2080"/>
              <a:buNone/>
            </a:pPr>
            <a:endParaRPr sz="320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 descr="bla bla bl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52400"/>
            <a:ext cx="73914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2340"/>
              <a:buChar char="▣"/>
            </a:pPr>
            <a:r>
              <a:rPr lang="en-US" sz="3600" u="sng"/>
              <a:t>Reljef</a:t>
            </a:r>
            <a:endParaRPr sz="3600" u="sng"/>
          </a:p>
          <a:p>
            <a:pPr marL="548640" lvl="0" indent="-411480" algn="l" rtl="0">
              <a:spcBef>
                <a:spcPts val="720"/>
              </a:spcBef>
              <a:spcAft>
                <a:spcPts val="0"/>
              </a:spcAft>
              <a:buSzPts val="2340"/>
              <a:buChar char="▣"/>
            </a:pPr>
            <a:r>
              <a:rPr lang="en-US" sz="3600"/>
              <a:t>- </a:t>
            </a:r>
            <a:r>
              <a:rPr lang="en-US"/>
              <a:t>planinski (Košćuško, Velike Razvodne planine, Mount Osa, Australijski Alpi)</a:t>
            </a:r>
            <a:endParaRPr/>
          </a:p>
          <a:p>
            <a:pPr marL="548640" lvl="0" indent="-411480" algn="l" rtl="0">
              <a:spcBef>
                <a:spcPts val="720"/>
              </a:spcBef>
              <a:spcAft>
                <a:spcPts val="0"/>
              </a:spcAft>
              <a:buSzPts val="2340"/>
              <a:buChar char="▣"/>
            </a:pPr>
            <a:r>
              <a:rPr lang="en-US" sz="3600"/>
              <a:t>- </a:t>
            </a:r>
            <a:r>
              <a:rPr lang="en-US"/>
              <a:t>pustinjski (Velika Viktorijina pustinja, Gibsonova pustinja, Velika peščana pustinja)</a:t>
            </a:r>
            <a:endParaRPr/>
          </a:p>
          <a:p>
            <a:pPr marL="548640" lvl="0" indent="-411480" algn="l" rtl="0">
              <a:spcBef>
                <a:spcPts val="720"/>
              </a:spcBef>
              <a:spcAft>
                <a:spcPts val="0"/>
              </a:spcAft>
              <a:buSzPts val="2340"/>
              <a:buChar char="▣"/>
            </a:pPr>
            <a:r>
              <a:rPr lang="en-US" sz="3600"/>
              <a:t>- </a:t>
            </a:r>
            <a:r>
              <a:rPr lang="en-US"/>
              <a:t>ravničarski (Srednjeaustralijska nizija)</a:t>
            </a:r>
            <a:endParaRPr/>
          </a:p>
          <a:p>
            <a:pPr marL="548640" lvl="0" indent="-262890" algn="l" rtl="0">
              <a:spcBef>
                <a:spcPts val="720"/>
              </a:spcBef>
              <a:spcAft>
                <a:spcPts val="0"/>
              </a:spcAft>
              <a:buSzPts val="2340"/>
              <a:buNone/>
            </a:pPr>
            <a:endParaRPr sz="3600"/>
          </a:p>
        </p:txBody>
      </p:sp>
      <p:pic>
        <p:nvPicPr>
          <p:cNvPr id="113" name="Google Shape;113;p17" descr="345px-Topography_of_australi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657600"/>
            <a:ext cx="3156857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 descr="1223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2667000"/>
            <a:ext cx="2057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 descr="rrz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4200" y="4495800"/>
            <a:ext cx="2209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 descr="658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1000" y="3886200"/>
            <a:ext cx="22098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en-US" sz="3600" u="sng"/>
              <a:t>Vode</a:t>
            </a:r>
            <a:endParaRPr sz="3600" u="sng"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- reke: Mari,Darling,Marambidži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/>
              <a:t>     - jezera: Erovo, Torens, Gerdner</a:t>
            </a:r>
            <a:endParaRPr/>
          </a:p>
          <a:p>
            <a:pPr marL="548640" lvl="0" indent="-411480" algn="l" rtl="0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rPr lang="en-US" sz="3600" u="sng"/>
              <a:t>Stanovništvo</a:t>
            </a:r>
            <a:endParaRPr sz="3600" u="sng"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- starosedeoci-Aboridžini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- najređe naseljen kontinent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/>
              <a:t>     - Španci i Portugalci su prvi doplovili do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/>
              <a:t>obale Australije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/>
              <a:t>      - U početku su dovođeni kažnjenici iz Velike Britanije a kasnije su izgrađena prva naselja slobodnih građana</a:t>
            </a:r>
            <a:endParaRPr/>
          </a:p>
          <a:p>
            <a:pPr marL="548640" lvl="0" indent="-29591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  <a:p>
            <a:pPr marL="548640" lvl="0" indent="-29591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122" name="Google Shape;122;p18" descr="755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22860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 descr="97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274320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2340"/>
              <a:buChar char="▣"/>
            </a:pPr>
            <a:r>
              <a:rPr lang="en-US" sz="3600" u="sng"/>
              <a:t>Privreda</a:t>
            </a:r>
            <a:endParaRPr sz="3600" u="sng"/>
          </a:p>
          <a:p>
            <a:pPr marL="548640" lvl="0" indent="-411480" algn="l" rtl="0">
              <a:spcBef>
                <a:spcPts val="720"/>
              </a:spcBef>
              <a:spcAft>
                <a:spcPts val="0"/>
              </a:spcAft>
              <a:buSzPts val="2340"/>
              <a:buChar char="▣"/>
            </a:pPr>
            <a:r>
              <a:rPr lang="en-US" sz="3600"/>
              <a:t>- </a:t>
            </a:r>
            <a:r>
              <a:rPr lang="en-US"/>
              <a:t>razvijena je industrija i turizam</a:t>
            </a:r>
            <a:endParaRPr/>
          </a:p>
          <a:p>
            <a:pPr marL="548640" lvl="0" indent="-411480" algn="l" rtl="0">
              <a:spcBef>
                <a:spcPts val="720"/>
              </a:spcBef>
              <a:spcAft>
                <a:spcPts val="0"/>
              </a:spcAft>
              <a:buSzPts val="2340"/>
              <a:buChar char="▣"/>
            </a:pPr>
            <a:r>
              <a:rPr lang="en-US" sz="3600"/>
              <a:t>-</a:t>
            </a:r>
            <a:r>
              <a:rPr lang="en-US"/>
              <a:t> Australija je bogata rudama (gvožđe, boksit, mangan, olovo, cink…)</a:t>
            </a:r>
            <a:endParaRPr/>
          </a:p>
          <a:p>
            <a:pPr marL="548640" lvl="0" indent="-411480" algn="l" rtl="0">
              <a:spcBef>
                <a:spcPts val="720"/>
              </a:spcBef>
              <a:spcAft>
                <a:spcPts val="0"/>
              </a:spcAft>
              <a:buSzPts val="2340"/>
              <a:buChar char="▣"/>
            </a:pPr>
            <a:r>
              <a:rPr lang="en-US" sz="3600"/>
              <a:t>- </a:t>
            </a:r>
            <a:r>
              <a:rPr lang="en-US"/>
              <a:t>najvažnije luke:Sidnej, Njukasl, Melburn i Brizben</a:t>
            </a:r>
            <a:endParaRPr sz="3600"/>
          </a:p>
        </p:txBody>
      </p:sp>
      <p:pic>
        <p:nvPicPr>
          <p:cNvPr id="129" name="Google Shape;129;p19" descr="Melburn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3124200"/>
            <a:ext cx="7239000" cy="357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 descr="u921w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"/>
            <a:ext cx="4171950" cy="279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 descr="7790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52400"/>
            <a:ext cx="4401519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 descr="Brisbane_21-1366x76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3429000"/>
            <a:ext cx="4608116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 descr="sidnej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335280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152400" y="0"/>
            <a:ext cx="8991600" cy="6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en-US" u="sng"/>
              <a:t>ZANIMLJIVOSTI</a:t>
            </a:r>
            <a:endParaRPr u="sng"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- U Australiji živi više kengura nego ljudi. Prema podacima iz 2011. godine, u ovoj zemlji je živelo 22,3 miliona stanovnika, dok je broj kengura bio 34,3 miliona.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- Australija je dom deset najotrovnijih vrsta zmija na svetu.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- </a:t>
            </a:r>
            <a:r>
              <a:rPr lang="en-US" u="sng"/>
              <a:t>Veliki koralni greben </a:t>
            </a:r>
            <a:r>
              <a:rPr lang="en-US"/>
              <a:t>je najveći koralni greben na svetu, nalazi se u koralnom moru u blizini obale Kvinslenda na severoistoku Australije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 u="sng"/>
              <a:t>- Sidnejska opera </a:t>
            </a:r>
            <a:r>
              <a:rPr lang="en-US"/>
              <a:t>se nalazi u Sidneju. 2007. je postala deo UNESCO svetske baštine.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Izgradjena je 1959.</a:t>
            </a:r>
            <a:endParaRPr/>
          </a:p>
        </p:txBody>
      </p:sp>
      <p:pic>
        <p:nvPicPr>
          <p:cNvPr id="143" name="Google Shape;143;p21" descr="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105400"/>
            <a:ext cx="12192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 descr="unname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5105400"/>
            <a:ext cx="1219200" cy="163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Lucida Sans</vt:lpstr>
      <vt:lpstr>Noto Sans Symbols</vt:lpstr>
      <vt:lpstr>Book Antiqua</vt:lpstr>
      <vt:lpstr>Apex</vt:lpstr>
      <vt:lpstr>AUSTRALIJA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AUSTRALIJA</dc:title>
  <dc:creator>mnmh</dc:creator>
  <cp:lastModifiedBy>mnmh</cp:lastModifiedBy>
  <cp:revision>1</cp:revision>
  <dcterms:modified xsi:type="dcterms:W3CDTF">2022-07-02T11:12:54Z</dcterms:modified>
</cp:coreProperties>
</file>