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h+skbQVqgsLHIUTSp5ZToMcW3l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11" Type="http://schemas.openxmlformats.org/officeDocument/2006/relationships/slide" Target="slides/slide6.xml"/><Relationship Id="rId22" Type="http://schemas.openxmlformats.org/officeDocument/2006/relationships/font" Target="fonts/LibreBaskerville-bold.fntdata"/><Relationship Id="rId10" Type="http://schemas.openxmlformats.org/officeDocument/2006/relationships/slide" Target="slides/slide5.xml"/><Relationship Id="rId21" Type="http://schemas.openxmlformats.org/officeDocument/2006/relationships/font" Target="fonts/LibreBaskerville-regular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 rotWithShape="1">
          <a:blip r:embed="rId2">
            <a:alphaModFix/>
          </a:blip>
          <a:tile algn="tl" flip="none" tx="0" sx="55000" ty="0" sy="55000"/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blipFill rotWithShape="1">
            <a:blip r:embed="rId2">
              <a:alphaModFix/>
            </a:blip>
            <a:tile algn="tl" flip="none" tx="0" sx="55000" ty="0" sy="55000"/>
          </a:blip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Google Shape;16;p13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20" name="Google Shape;20;p13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" name="Google Shape;21;p13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Google Shape;23;p13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 rotWithShape="1">
          <a:blip r:embed="rId2">
            <a:alphaModFix/>
          </a:blip>
          <a:tile algn="tl" flip="none" tx="0" sx="55000" ty="0" sy="55000"/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Google Shape;37;p16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blipFill rotWithShape="1">
            <a:blip r:embed="rId2">
              <a:alphaModFix/>
            </a:blip>
            <a:tile algn="tl" flip="none" tx="0" sx="55000" ty="0" sy="55000"/>
          </a:blip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Google Shape;38;p16"/>
          <p:cNvSpPr txBox="1"/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/>
          <p:nvPr/>
        </p:nvSpPr>
        <p:spPr>
          <a:xfrm flipH="1" rot="10800000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" name="Google Shape;43;p16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" name="Google Shape;44;p16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" name="Google Shape;45;p16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60" name="Google Shape;60;p18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Google Shape;69;p20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74" name="Google Shape;74;p20"/>
          <p:cNvSpPr txBox="1"/>
          <p:nvPr>
            <p:ph idx="2" type="body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indent="-293369" lvl="1" marL="914400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81" name="Google Shape;81;p21"/>
          <p:cNvSpPr/>
          <p:nvPr/>
        </p:nvSpPr>
        <p:spPr>
          <a:xfrm flipH="1" rot="10800000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Google Shape;83;p21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Google Shape;84;p21"/>
          <p:cNvSpPr/>
          <p:nvPr>
            <p:ph idx="2" type="pic"/>
          </p:nvPr>
        </p:nvSpPr>
        <p:spPr>
          <a:xfrm>
            <a:off x="68308" y="66675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935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" name="Google Shape;12;p1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rPr lang="sr-Cyrl-RS"/>
              <a:t>Облик и величина Земље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rPr lang="sr-Cyrl-RS"/>
              <a:t>Ивана Радичевић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amp;Rcy;&amp;iecy;&amp;zcy;&amp;ucy;&amp;lcy;&amp;tcy;&amp;acy;&amp;tcy; &amp;scy;&amp;lcy;&amp;icy;&amp;kcy;&amp;acy; &amp;zcy;&amp;acy; oblik zemlje"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71600"/>
            <a:ext cx="8508788" cy="434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"/>
          <p:cNvCxnSpPr/>
          <p:nvPr/>
        </p:nvCxnSpPr>
        <p:spPr>
          <a:xfrm>
            <a:off x="914400" y="1524000"/>
            <a:ext cx="1600200" cy="685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4" name="Google Shape;154;p10"/>
          <p:cNvCxnSpPr/>
          <p:nvPr/>
        </p:nvCxnSpPr>
        <p:spPr>
          <a:xfrm flipH="1" rot="5400000">
            <a:off x="7086600" y="4724400"/>
            <a:ext cx="1371600" cy="304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5" name="Google Shape;155;p10"/>
          <p:cNvCxnSpPr/>
          <p:nvPr/>
        </p:nvCxnSpPr>
        <p:spPr>
          <a:xfrm flipH="1" rot="10800000">
            <a:off x="3276600" y="5638800"/>
            <a:ext cx="1676400" cy="304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6" name="Google Shape;156;p10"/>
          <p:cNvCxnSpPr/>
          <p:nvPr/>
        </p:nvCxnSpPr>
        <p:spPr>
          <a:xfrm rot="10800000">
            <a:off x="5181600" y="3429000"/>
            <a:ext cx="1219200" cy="914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7" name="Google Shape;157;p10"/>
          <p:cNvCxnSpPr/>
          <p:nvPr/>
        </p:nvCxnSpPr>
        <p:spPr>
          <a:xfrm rot="5400000">
            <a:off x="6667500" y="1028700"/>
            <a:ext cx="990600" cy="914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8" name="Google Shape;158;p10"/>
          <p:cNvCxnSpPr/>
          <p:nvPr/>
        </p:nvCxnSpPr>
        <p:spPr>
          <a:xfrm>
            <a:off x="3733800" y="1295400"/>
            <a:ext cx="1600200" cy="685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9" name="Google Shape;159;p10"/>
          <p:cNvCxnSpPr/>
          <p:nvPr/>
        </p:nvCxnSpPr>
        <p:spPr>
          <a:xfrm>
            <a:off x="1676400" y="3276600"/>
            <a:ext cx="1600200" cy="685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0" name="Google Shape;160;p10"/>
          <p:cNvCxnSpPr/>
          <p:nvPr/>
        </p:nvCxnSpPr>
        <p:spPr>
          <a:xfrm flipH="1" rot="5400000">
            <a:off x="5753100" y="4381500"/>
            <a:ext cx="2514600" cy="1066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1" name="Google Shape;161;p10"/>
          <p:cNvCxnSpPr/>
          <p:nvPr/>
        </p:nvCxnSpPr>
        <p:spPr>
          <a:xfrm rot="10800000">
            <a:off x="5105400" y="5181600"/>
            <a:ext cx="1295400" cy="99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2" name="Google Shape;162;p10"/>
          <p:cNvCxnSpPr/>
          <p:nvPr/>
        </p:nvCxnSpPr>
        <p:spPr>
          <a:xfrm>
            <a:off x="3581400" y="838200"/>
            <a:ext cx="1600200" cy="685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3" name="Google Shape;163;p10"/>
          <p:cNvCxnSpPr/>
          <p:nvPr/>
        </p:nvCxnSpPr>
        <p:spPr>
          <a:xfrm flipH="1" rot="5400000">
            <a:off x="3543300" y="3924300"/>
            <a:ext cx="1066800" cy="76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4" name="Google Shape;164;p10"/>
          <p:cNvCxnSpPr/>
          <p:nvPr/>
        </p:nvCxnSpPr>
        <p:spPr>
          <a:xfrm>
            <a:off x="685800" y="3962400"/>
            <a:ext cx="1600200" cy="685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5" name="Google Shape;165;p10"/>
          <p:cNvSpPr txBox="1"/>
          <p:nvPr/>
        </p:nvSpPr>
        <p:spPr>
          <a:xfrm>
            <a:off x="533400" y="1066800"/>
            <a:ext cx="1964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Северна Америка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2590800" y="6019800"/>
            <a:ext cx="1109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Антартик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2819400" y="914400"/>
            <a:ext cx="8947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Европа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7315200" y="6096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Азија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7543800" y="5562600"/>
            <a:ext cx="12686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Аустралија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5638800" y="4419600"/>
            <a:ext cx="9523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Африка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533400" y="2819400"/>
            <a:ext cx="17302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Јужна Америка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7179744" y="6172200"/>
            <a:ext cx="17648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Индијски океан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3200400" y="4495800"/>
            <a:ext cx="17385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Атлански океан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0" y="3505200"/>
            <a:ext cx="12909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Тихи океан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4953000" y="6172200"/>
            <a:ext cx="2245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Јужни-ледени океан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2286000" y="381000"/>
            <a:ext cx="24793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Cyrl-RS" sz="18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Северни-ледени океан</a:t>
            </a:r>
            <a:endParaRPr b="1" sz="18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sr-Cyrl-RS"/>
              <a:t>Површина земље је 510 000 000 km2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sr-Cyrl-RS"/>
              <a:t>Обим Земље је 40 000 km</a:t>
            </a:r>
            <a:endParaRPr/>
          </a:p>
          <a:p>
            <a:pPr indent="-133985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descr="&amp;Rcy;&amp;iecy;&amp;zcy;&amp;ucy;&amp;lcy;&amp;tcy;&amp;acy;&amp;tcy; &amp;scy;&amp;lcy;&amp;icy;&amp;kcy;&amp;acy; &amp;zcy;&amp;acy; oblik zemlje"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2590800"/>
            <a:ext cx="32861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sr-Cyrl-RS"/>
              <a:t>Некада су људи мислили...</a:t>
            </a:r>
            <a:endParaRPr/>
          </a:p>
        </p:txBody>
      </p:sp>
      <p:pic>
        <p:nvPicPr>
          <p:cNvPr descr="&amp;Rcy;&amp;iecy;&amp;zcy;&amp;ucy;&amp;lcy;&amp;tcy;&amp;acy;&amp;tcy; &amp;scy;&amp;lcy;&amp;icy;&amp;kcy;&amp;acy; &amp;zcy;&amp;acy; oblik zemlje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999" y="1752600"/>
            <a:ext cx="6906001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amp;Rcy;&amp;iecy;&amp;zcy;&amp;ucy;&amp;lcy;&amp;tcy;&amp;acy;&amp;tcy; &amp;scy;&amp;lcy;&amp;icy;&amp;kcy;&amp;acy; &amp;zcy;&amp;acy; oblik zemlje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8382000" cy="650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amp;Rcy;&amp;iecy;&amp;zcy;&amp;ucy;&amp;lcy;&amp;tcy;&amp;acy;&amp;tcy; &amp;scy;&amp;lcy;&amp;icy;&amp;kcy;&amp;acy; &amp;zcy;&amp;acy; oblik zemlje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04800"/>
            <a:ext cx="4419600" cy="598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5486400" y="480060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4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Али....</a:t>
            </a:r>
            <a:endParaRPr sz="4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sr-Cyrl-RS"/>
              <a:t>Први докази да је Земља округла</a:t>
            </a:r>
            <a:endParaRPr/>
          </a:p>
        </p:txBody>
      </p:sp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sr-Cyrl-RS"/>
              <a:t>Помрачење Месеца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sr-Cyrl-RS"/>
              <a:t>Брод на хоризонту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sr-Cyrl-RS"/>
              <a:t>Угао под којим падају сунчеви зраци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sr-Cyrl-RS"/>
              <a:t>Ширење видика при повећању надморске висине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sr-Cyrl-RS"/>
              <a:t>Магеланово путовање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amp;Rcy;&amp;iecy;&amp;zcy;&amp;ucy;&amp;lcy;&amp;tcy;&amp;acy;&amp;tcy; &amp;scy;&amp;lcy;&amp;icy;&amp;kcy;&amp;acy; &amp;zcy;&amp;acy; oblik zemlje"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28600"/>
            <a:ext cx="64008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0335" lvl="0" marL="0" rtl="0" algn="ctr">
              <a:spcBef>
                <a:spcPts val="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sr-Cyrl-RS"/>
              <a:t>Елипсоида</a:t>
            </a:r>
            <a:endParaRPr/>
          </a:p>
          <a:p>
            <a:pPr indent="-140335" lvl="0" marL="0" rtl="0" algn="ctr">
              <a:spcBef>
                <a:spcPts val="58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sr-Cyrl-RS"/>
              <a:t>Геоида</a:t>
            </a:r>
            <a:endParaRPr/>
          </a:p>
          <a:p>
            <a:pPr indent="0" lvl="0" marL="0" rtl="0" algn="ctr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</a:pPr>
            <a:r>
              <a:rPr lang="sr-Cyrl-RS"/>
              <a:t>Земља има облик....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sr-Cyrl-RS"/>
              <a:t>Знамо да је спљоштена на половима...</a:t>
            </a:r>
            <a:endParaRPr/>
          </a:p>
        </p:txBody>
      </p:sp>
      <p:pic>
        <p:nvPicPr>
          <p:cNvPr descr="&amp;Rcy;&amp;iecy;&amp;zcy;&amp;ucy;&amp;lcy;&amp;tcy;&amp;acy;&amp;tcy; &amp;scy;&amp;lcy;&amp;icy;&amp;kcy;&amp;acy; &amp;zcy;&amp;acy; oblik zemlje"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524000"/>
            <a:ext cx="6594802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0335" lvl="0" marL="0" rtl="0" algn="ctr">
              <a:spcBef>
                <a:spcPts val="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sr-Cyrl-RS"/>
              <a:t>71% воде</a:t>
            </a:r>
            <a:endParaRPr/>
          </a:p>
          <a:p>
            <a:pPr indent="-140335" lvl="0" marL="0" rtl="0" algn="ctr">
              <a:spcBef>
                <a:spcPts val="58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sr-Cyrl-RS"/>
              <a:t>29% копна</a:t>
            </a:r>
            <a:endParaRPr/>
          </a:p>
        </p:txBody>
      </p:sp>
      <p:sp>
        <p:nvSpPr>
          <p:cNvPr id="147" name="Google Shape;147;p9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</a:pPr>
            <a:r>
              <a:rPr lang="sr-Cyrl-RS"/>
              <a:t>Распоред копна и мора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2016-10-24T08:03:58Z</dcterms:created>
  <dc:creator>PC</dc:creator>
</cp:coreProperties>
</file>