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73" r:id="rId8"/>
    <p:sldId id="260" r:id="rId9"/>
    <p:sldId id="274" r:id="rId10"/>
    <p:sldId id="272" r:id="rId11"/>
    <p:sldId id="261" r:id="rId12"/>
    <p:sldId id="264" r:id="rId13"/>
    <p:sldId id="265" r:id="rId14"/>
    <p:sldId id="268" r:id="rId15"/>
    <p:sldId id="269" r:id="rId16"/>
    <p:sldId id="266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A46F-6063-4EDA-A850-4C3832BE9F90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FE6B-BC5E-4C55-9ADB-8D384AE960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A46F-6063-4EDA-A850-4C3832BE9F90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FE6B-BC5E-4C55-9ADB-8D384AE960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A46F-6063-4EDA-A850-4C3832BE9F90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FE6B-BC5E-4C55-9ADB-8D384AE960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A46F-6063-4EDA-A850-4C3832BE9F90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FE6B-BC5E-4C55-9ADB-8D384AE960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A46F-6063-4EDA-A850-4C3832BE9F90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23EFE6B-BC5E-4C55-9ADB-8D384AE9606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A46F-6063-4EDA-A850-4C3832BE9F90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FE6B-BC5E-4C55-9ADB-8D384AE960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A46F-6063-4EDA-A850-4C3832BE9F90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FE6B-BC5E-4C55-9ADB-8D384AE960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A46F-6063-4EDA-A850-4C3832BE9F90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FE6B-BC5E-4C55-9ADB-8D384AE960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A46F-6063-4EDA-A850-4C3832BE9F90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FE6B-BC5E-4C55-9ADB-8D384AE960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A46F-6063-4EDA-A850-4C3832BE9F90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FE6B-BC5E-4C55-9ADB-8D384AE960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A46F-6063-4EDA-A850-4C3832BE9F90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FE6B-BC5E-4C55-9ADB-8D384AE960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74FA46F-6063-4EDA-A850-4C3832BE9F90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23EFE6B-BC5E-4C55-9ADB-8D384AE9606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76200"/>
            <a:ext cx="8229600" cy="13716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sr-Cyrl-RS" dirty="0" smtClean="0">
                <a:solidFill>
                  <a:srgbClr val="0070C0"/>
                </a:solidFill>
                <a:effectLst/>
              </a:rPr>
              <a:t>ФРАНЦУСКА</a:t>
            </a:r>
            <a:br>
              <a:rPr lang="sr-Cyrl-RS" dirty="0" smtClean="0">
                <a:solidFill>
                  <a:srgbClr val="0070C0"/>
                </a:solidFill>
                <a:effectLst/>
              </a:rPr>
            </a:br>
            <a:r>
              <a:rPr lang="sr-Cyrl-RS" dirty="0" smtClean="0">
                <a:solidFill>
                  <a:srgbClr val="0070C0"/>
                </a:solidFill>
                <a:effectLst/>
              </a:rPr>
              <a:t>  РЕВОЛУЦИЈА</a:t>
            </a:r>
            <a:endParaRPr lang="en-US" dirty="0">
              <a:solidFill>
                <a:srgbClr val="0070C0"/>
              </a:solidFill>
              <a:effectLst/>
            </a:endParaRPr>
          </a:p>
        </p:txBody>
      </p:sp>
      <p:pic>
        <p:nvPicPr>
          <p:cNvPr id="1026" name="Picture 2" descr="Napadom na Bastilju počela Francuska revolucija - 1789. godine - Moja  Hercegov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2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90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sr-Cyrl-RS" dirty="0" smtClean="0"/>
              <a:t>ПОСЛЕДИЦА  РЕВОЛУЦИЈЕ</a:t>
            </a:r>
            <a:endParaRPr lang="en-US" dirty="0"/>
          </a:p>
        </p:txBody>
      </p:sp>
      <p:sp>
        <p:nvSpPr>
          <p:cNvPr id="3" name="Flowchart: Punched Tape 2"/>
          <p:cNvSpPr/>
          <p:nvPr/>
        </p:nvSpPr>
        <p:spPr>
          <a:xfrm>
            <a:off x="1752600" y="2209800"/>
            <a:ext cx="5867400" cy="1566672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solidFill>
                  <a:srgbClr val="002060"/>
                </a:solidFill>
              </a:rPr>
              <a:t>УКИДАЊЕ  ФЕУДАЛИЗМА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1676400" y="4648200"/>
            <a:ext cx="5791200" cy="1828800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002060"/>
                </a:solidFill>
              </a:rPr>
              <a:t>ДЕКЛАРАЦИЈА О ПРАВИМА  ЧОВЕКА И ГРАЂАНИНА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1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r-Cyrl-RS" dirty="0" smtClean="0">
                <a:effectLst/>
              </a:rPr>
              <a:t>ДЕКЛАРАЦИЈА О ПРАВИМА ЧОВЕКА И ГРАЂАНИНА</a:t>
            </a:r>
            <a:endParaRPr lang="en-US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37160" indent="0">
              <a:buNone/>
            </a:pPr>
            <a:r>
              <a:rPr lang="sr-Cyrl-RS" dirty="0" smtClean="0">
                <a:solidFill>
                  <a:srgbClr val="002060"/>
                </a:solidFill>
              </a:rPr>
              <a:t>Члан 1.</a:t>
            </a:r>
            <a:r>
              <a:rPr lang="sr-Cyrl-RS" dirty="0" smtClean="0">
                <a:solidFill>
                  <a:srgbClr val="FFFF00"/>
                </a:solidFill>
              </a:rPr>
              <a:t> </a:t>
            </a:r>
          </a:p>
          <a:p>
            <a:pPr marL="137160" indent="0">
              <a:buNone/>
            </a:pPr>
            <a:r>
              <a:rPr lang="sr-Cyrl-RS" dirty="0" smtClean="0">
                <a:solidFill>
                  <a:schemeClr val="bg1"/>
                </a:solidFill>
              </a:rPr>
              <a:t>Људи се рађају и остају слободни и једнаки у правима</a:t>
            </a:r>
          </a:p>
          <a:p>
            <a:pPr marL="137160" indent="0">
              <a:buNone/>
            </a:pPr>
            <a:endParaRPr lang="sr-Cyrl-RS" dirty="0"/>
          </a:p>
          <a:p>
            <a:pPr marL="137160" indent="0">
              <a:buNone/>
            </a:pPr>
            <a:r>
              <a:rPr lang="sr-Cyrl-RS" dirty="0" smtClean="0">
                <a:solidFill>
                  <a:srgbClr val="002060"/>
                </a:solidFill>
              </a:rPr>
              <a:t>Члан 4.</a:t>
            </a:r>
          </a:p>
          <a:p>
            <a:pPr marL="137160" indent="0">
              <a:buNone/>
            </a:pPr>
            <a:r>
              <a:rPr lang="sr-Cyrl-RS" dirty="0" smtClean="0">
                <a:solidFill>
                  <a:schemeClr val="bg1"/>
                </a:solidFill>
              </a:rPr>
              <a:t>Слобода се састоји у могућности да се чини све оно што не шкоди другоме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343791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94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r-Cyrl-RS" dirty="0" smtClean="0"/>
              <a:t>УСТАВ 1791.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37160" indent="0">
              <a:buNone/>
            </a:pPr>
            <a:r>
              <a:rPr lang="sr-Cyrl-RS" dirty="0" smtClean="0"/>
              <a:t>* Ограничена је власт краља</a:t>
            </a:r>
          </a:p>
          <a:p>
            <a:endParaRPr lang="sr-Cyrl-RS" dirty="0"/>
          </a:p>
          <a:p>
            <a:pPr marL="137160" indent="0">
              <a:buNone/>
            </a:pPr>
            <a:r>
              <a:rPr lang="sr-Cyrl-RS" dirty="0" smtClean="0"/>
              <a:t>* Француска постаје уставна монархија</a:t>
            </a:r>
          </a:p>
          <a:p>
            <a:endParaRPr lang="sr-Cyrl-RS" dirty="0"/>
          </a:p>
          <a:p>
            <a:pPr marL="137160" indent="0">
              <a:buNone/>
            </a:pPr>
            <a:r>
              <a:rPr lang="sr-Cyrl-RS" dirty="0" smtClean="0"/>
              <a:t>* Укинута подела на сталеже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50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4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r-Cyrl-RS" dirty="0" smtClean="0"/>
              <a:t>ФРАНЦУСКА РЕПУБЛИКА 1792.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5719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Cyrl-RS" dirty="0" smtClean="0"/>
              <a:t>Победа Француза у бици код Валмија 1792.</a:t>
            </a:r>
          </a:p>
          <a:p>
            <a:endParaRPr lang="sr-Cyrl-RS" dirty="0" smtClean="0"/>
          </a:p>
          <a:p>
            <a:pPr marL="137160" indent="0">
              <a:buNone/>
            </a:pPr>
            <a:r>
              <a:rPr lang="sr-Cyrl-RS" dirty="0" smtClean="0"/>
              <a:t>Укинута је краљевина</a:t>
            </a:r>
          </a:p>
          <a:p>
            <a:endParaRPr lang="sr-Cyrl-RS" dirty="0"/>
          </a:p>
          <a:p>
            <a:pPr marL="137160" indent="0">
              <a:buNone/>
            </a:pPr>
            <a:r>
              <a:rPr lang="sr-Cyrl-RS" dirty="0" smtClean="0"/>
              <a:t>Краљ је погубљен 1793.  што је изазвало осуду широм Европе</a:t>
            </a:r>
          </a:p>
          <a:p>
            <a:endParaRPr lang="sr-Cyrl-R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4038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50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r-Cyrl-RS" dirty="0" smtClean="0"/>
              <a:t>ПОГУБЉЕЊЕ КРАЉА ЛУЈА </a:t>
            </a:r>
            <a:r>
              <a:rPr lang="sr-Latn-RS" dirty="0" smtClean="0"/>
              <a:t>XVI</a:t>
            </a:r>
            <a:r>
              <a:rPr lang="sr-Cyrl-RS" dirty="0" smtClean="0"/>
              <a:t> И  МАРИЈЕ АНТОАНЕТЕ</a:t>
            </a:r>
            <a:endParaRPr 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4038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4038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60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2676" cy="694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99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r-Cyrl-RS" dirty="0" smtClean="0"/>
              <a:t>ЈАКОБИНСКА ДИКТАТУРА</a:t>
            </a:r>
            <a:br>
              <a:rPr lang="sr-Cyrl-RS" dirty="0" smtClean="0"/>
            </a:br>
            <a:r>
              <a:rPr lang="sr-Cyrl-RS" dirty="0" smtClean="0"/>
              <a:t>1793. – 1794.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419600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37160" indent="0">
              <a:buNone/>
            </a:pPr>
            <a:r>
              <a:rPr lang="sr-Cyrl-RS" dirty="0" smtClean="0"/>
              <a:t>Јакобинци долазе на власт 1793.и  залажу се за Републику</a:t>
            </a:r>
          </a:p>
          <a:p>
            <a:endParaRPr lang="sr-Cyrl-RS" dirty="0"/>
          </a:p>
          <a:p>
            <a:pPr marL="137160" indent="0">
              <a:buNone/>
            </a:pPr>
            <a:r>
              <a:rPr lang="sr-Cyrl-RS" dirty="0" smtClean="0"/>
              <a:t>Убијени  су  сви политички противници а међу њима и Жорж  Жак  Дантон</a:t>
            </a:r>
          </a:p>
          <a:p>
            <a:endParaRPr lang="sr-Cyrl-RS" dirty="0"/>
          </a:p>
          <a:p>
            <a:pPr marL="137160" indent="0">
              <a:buNone/>
            </a:pPr>
            <a:r>
              <a:rPr lang="sr-Cyrl-RS" dirty="0" smtClean="0"/>
              <a:t>Терор</a:t>
            </a:r>
          </a:p>
          <a:p>
            <a:pPr marL="137160" indent="0">
              <a:buNone/>
            </a:pPr>
            <a:r>
              <a:rPr lang="sr-Cyrl-RS" dirty="0" smtClean="0"/>
              <a:t> ( погубљено 20.000 људи)</a:t>
            </a:r>
          </a:p>
          <a:p>
            <a:endParaRPr lang="sr-Cyrl-RS" dirty="0"/>
          </a:p>
          <a:p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38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4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r-Cyrl-RS" dirty="0" smtClean="0"/>
              <a:t>ЗНАЧАЈ  ФРАНЦУСКЕ РЕВОЛУЦИЈЕ</a:t>
            </a:r>
            <a:endParaRPr lang="en-US" dirty="0"/>
          </a:p>
        </p:txBody>
      </p:sp>
      <p:sp>
        <p:nvSpPr>
          <p:cNvPr id="4" name="Flowchart: Punched Tape 3"/>
          <p:cNvSpPr/>
          <p:nvPr/>
        </p:nvSpPr>
        <p:spPr>
          <a:xfrm>
            <a:off x="1447800" y="1676400"/>
            <a:ext cx="3429000" cy="1524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FF0000"/>
                </a:solidFill>
              </a:rPr>
              <a:t>УКИДАЊЕ  ФЕУДАЛИЗМА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3581400" y="3124200"/>
            <a:ext cx="4038600" cy="1981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FF0000"/>
                </a:solidFill>
              </a:rPr>
              <a:t>СТВАРАЊЕ КАПИТАЛИСТИЧКОГ СИСТЕМА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Wave 5"/>
          <p:cNvSpPr/>
          <p:nvPr/>
        </p:nvSpPr>
        <p:spPr>
          <a:xfrm>
            <a:off x="685800" y="5105400"/>
            <a:ext cx="7315200" cy="16002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FF0000"/>
                </a:solidFill>
              </a:rPr>
              <a:t>СЛОБОДА  ,  ЈЕДНАКОСТ , БРАТСТВО</a:t>
            </a:r>
          </a:p>
          <a:p>
            <a:pPr algn="ctr"/>
            <a:r>
              <a:rPr lang="sr-Cyrl-RS" sz="2800" b="1" dirty="0" smtClean="0">
                <a:solidFill>
                  <a:srgbClr val="FF0000"/>
                </a:solidFill>
              </a:rPr>
              <a:t>( ИДЕЈА РЕВОЛУЦИЈЕ 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3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r-Cyrl-RS" dirty="0" smtClean="0"/>
              <a:t>ФРАНЦУСКА ЗАСТАВА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2" y="1600200"/>
            <a:ext cx="227647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85800" y="3276600"/>
            <a:ext cx="4114800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400" b="1" dirty="0" smtClean="0"/>
              <a:t>ПЛАВА И ЦРВЕНА БОЈА</a:t>
            </a:r>
            <a:r>
              <a:rPr lang="sr-Cyrl-RS" b="1" dirty="0" smtClean="0"/>
              <a:t>- </a:t>
            </a:r>
            <a:r>
              <a:rPr lang="sr-Cyrl-RS" sz="2000" dirty="0" smtClean="0"/>
              <a:t>БОЈЕ ПАРИЗА</a:t>
            </a:r>
            <a:endParaRPr lang="en-US" sz="2000" dirty="0"/>
          </a:p>
        </p:txBody>
      </p:sp>
      <p:sp>
        <p:nvSpPr>
          <p:cNvPr id="4" name="Rounded Rectangle 3"/>
          <p:cNvSpPr/>
          <p:nvPr/>
        </p:nvSpPr>
        <p:spPr>
          <a:xfrm>
            <a:off x="3733800" y="5105400"/>
            <a:ext cx="4349496" cy="1371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400" b="1" dirty="0" smtClean="0"/>
              <a:t>БЕЛА  </a:t>
            </a:r>
            <a:r>
              <a:rPr lang="sr-Cyrl-RS" dirty="0" smtClean="0"/>
              <a:t>– </a:t>
            </a:r>
            <a:r>
              <a:rPr lang="sr-Cyrl-RS" sz="2000" dirty="0" smtClean="0"/>
              <a:t>СИМБОЛ НАЦИОНАЛНОГ ЈЕДИНСТВА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290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r-Cyrl-RS" dirty="0" smtClean="0">
                <a:effectLst/>
              </a:rPr>
              <a:t>САСТАВ</a:t>
            </a:r>
            <a:r>
              <a:rPr lang="sr-Cyrl-RS" dirty="0" smtClean="0"/>
              <a:t>  ДРУШТВА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81000" y="1752600"/>
            <a:ext cx="3886200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Cyrl-RS" sz="2400" dirty="0" smtClean="0">
              <a:solidFill>
                <a:srgbClr val="FFFF00"/>
              </a:solidFill>
            </a:endParaRPr>
          </a:p>
          <a:p>
            <a:pPr algn="ctr"/>
            <a:r>
              <a:rPr lang="sr-Cyrl-RS" sz="2400" dirty="0" smtClean="0">
                <a:solidFill>
                  <a:srgbClr val="002060"/>
                </a:solidFill>
              </a:rPr>
              <a:t>1.ПЛЕМСТВО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38400" y="3429000"/>
            <a:ext cx="4136136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Cyrl-RS" sz="2400" dirty="0" smtClean="0">
              <a:solidFill>
                <a:srgbClr val="FFFF00"/>
              </a:solidFill>
            </a:endParaRPr>
          </a:p>
          <a:p>
            <a:pPr algn="ctr"/>
            <a:r>
              <a:rPr lang="sr-Cyrl-RS" sz="2400" dirty="0" smtClean="0">
                <a:solidFill>
                  <a:srgbClr val="002060"/>
                </a:solidFill>
              </a:rPr>
              <a:t>2.СВЕШТЕНСТВО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91000" y="5029200"/>
            <a:ext cx="4216908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Cyrl-RS" sz="2400" dirty="0" smtClean="0">
              <a:solidFill>
                <a:srgbClr val="FFFF00"/>
              </a:solidFill>
            </a:endParaRPr>
          </a:p>
          <a:p>
            <a:pPr algn="ctr"/>
            <a:r>
              <a:rPr lang="sr-Cyrl-RS" sz="2400" dirty="0" smtClean="0">
                <a:solidFill>
                  <a:srgbClr val="002060"/>
                </a:solidFill>
              </a:rPr>
              <a:t>3.ГРАЂАНСТВО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6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rgbClr val="FF0000"/>
                </a:solidFill>
                <a:effectLst/>
              </a:rPr>
              <a:t>СТАЊЕ У ФРАНЦУСКОЈ ПРЕД РЕВОЛУЦИЈУ</a:t>
            </a:r>
            <a:endParaRPr lang="en-US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Wave 2"/>
          <p:cNvSpPr/>
          <p:nvPr/>
        </p:nvSpPr>
        <p:spPr>
          <a:xfrm>
            <a:off x="609600" y="1905000"/>
            <a:ext cx="4038600" cy="1676400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solidFill>
                  <a:schemeClr val="bg1"/>
                </a:solidFill>
              </a:rPr>
              <a:t>Скупи и неуспешни ратови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Wave 3"/>
          <p:cNvSpPr/>
          <p:nvPr/>
        </p:nvSpPr>
        <p:spPr>
          <a:xfrm>
            <a:off x="2209800" y="3733800"/>
            <a:ext cx="3810000" cy="1499616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solidFill>
                  <a:schemeClr val="bg1"/>
                </a:solidFill>
              </a:rPr>
              <a:t>Раскошан живот на двору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Wave 4"/>
          <p:cNvSpPr/>
          <p:nvPr/>
        </p:nvSpPr>
        <p:spPr>
          <a:xfrm>
            <a:off x="4575048" y="5602224"/>
            <a:ext cx="3794760" cy="1219200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solidFill>
                  <a:schemeClr val="bg1"/>
                </a:solidFill>
              </a:rPr>
              <a:t>Слаба  жетва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2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sr-Cyrl-RS" dirty="0" smtClean="0"/>
              <a:t>ВОЂЕ  РЕВОЛУЦИЈЕ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2743200"/>
            <a:ext cx="4876800" cy="2209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sr-Cyrl-RS" dirty="0" smtClean="0"/>
          </a:p>
          <a:p>
            <a:pPr marL="137160" indent="0">
              <a:buNone/>
            </a:pPr>
            <a:r>
              <a:rPr lang="sr-Cyrl-RS" sz="4200" dirty="0" smtClean="0">
                <a:solidFill>
                  <a:srgbClr val="002060"/>
                </a:solidFill>
              </a:rPr>
              <a:t>МАКСИМИЛИЈАН  </a:t>
            </a:r>
            <a:r>
              <a:rPr lang="sr-Cyrl-RS" sz="4200" dirty="0" smtClean="0">
                <a:solidFill>
                  <a:srgbClr val="002060"/>
                </a:solidFill>
              </a:rPr>
              <a:t>РОБЕСПЈЕР</a:t>
            </a:r>
            <a:endParaRPr lang="en-US" sz="42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571327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42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3429000" cy="53641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137160" indent="0">
              <a:buNone/>
            </a:pPr>
            <a:r>
              <a:rPr lang="sr-Cyrl-RS" dirty="0" smtClean="0"/>
              <a:t>   </a:t>
            </a:r>
            <a:r>
              <a:rPr lang="sr-Cyrl-R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ЖОРЖ ДАНТОН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038600" cy="54403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137160" indent="0">
              <a:buNone/>
            </a:pPr>
            <a:r>
              <a:rPr lang="sr-Cyrl-RS" dirty="0" smtClean="0"/>
              <a:t>   </a:t>
            </a:r>
            <a:r>
              <a:rPr lang="sr-Cyrl-R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ЖАН ПОЛ МАРА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3048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276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7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r-Cyrl-RS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СКУПШТИНА СТАЛЕЖА</a:t>
            </a:r>
            <a:br>
              <a:rPr lang="sr-Cyrl-RS" dirty="0" smtClean="0">
                <a:solidFill>
                  <a:schemeClr val="accent5">
                    <a:lumMod val="50000"/>
                  </a:schemeClr>
                </a:solidFill>
                <a:effectLst/>
              </a:rPr>
            </a:br>
            <a:r>
              <a:rPr lang="sr-Cyrl-RS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ВЕРСАЈ  5.МАЈ 1789.</a:t>
            </a:r>
            <a:endParaRPr lang="en-US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17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r-Cyrl-RS" dirty="0" smtClean="0"/>
              <a:t>ГРОФ  ОНОРЕ  МИРАБО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81200"/>
            <a:ext cx="3567112" cy="399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89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r-Cyrl-RS" dirty="0" smtClean="0">
                <a:solidFill>
                  <a:schemeClr val="bg1"/>
                </a:solidFill>
                <a:effectLst/>
              </a:rPr>
              <a:t>ПАД  ТВРЂАВЕ  БАСТИЉЕ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pic>
        <p:nvPicPr>
          <p:cNvPr id="3074" name="Picture 2" descr="Француска револуција — Википедиј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54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3810000" y="1219200"/>
            <a:ext cx="4038600" cy="15240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14.</a:t>
            </a:r>
            <a:r>
              <a:rPr lang="sr-Cyrl-RS" sz="4000" b="1" dirty="0" smtClean="0"/>
              <a:t> ЈУЛ   1789.</a:t>
            </a:r>
            <a:endParaRPr lang="en-US" sz="40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5410200" y="2743200"/>
            <a:ext cx="33528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/>
              <a:t>СИМБОЛ  ТИРАНИЈЕ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7746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r-Cyrl-RS" dirty="0" smtClean="0"/>
              <a:t>МАРСЕЉЕЗА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/>
              <a:t>Хајдемо! Децо Отаџбине!</a:t>
            </a:r>
          </a:p>
          <a:p>
            <a:r>
              <a:rPr lang="ru-RU" dirty="0"/>
              <a:t>Дан славе је дошао!</a:t>
            </a:r>
          </a:p>
          <a:p>
            <a:r>
              <a:rPr lang="ru-RU" dirty="0"/>
              <a:t>Против нас је подигнута</a:t>
            </a:r>
          </a:p>
          <a:p>
            <a:r>
              <a:rPr lang="ru-RU" dirty="0"/>
              <a:t>Крвава застава тираније! </a:t>
            </a:r>
          </a:p>
          <a:p>
            <a:r>
              <a:rPr lang="ru-RU" dirty="0"/>
              <a:t>Чујете ли у пољима</a:t>
            </a:r>
          </a:p>
          <a:p>
            <a:r>
              <a:rPr lang="ru-RU" dirty="0"/>
              <a:t>Рику тих дивљих војника?</a:t>
            </a:r>
          </a:p>
          <a:p>
            <a:r>
              <a:rPr lang="ru-RU" dirty="0"/>
              <a:t>Они вам у наручје долазе</a:t>
            </a:r>
          </a:p>
          <a:p>
            <a:r>
              <a:rPr lang="ru-RU" dirty="0"/>
              <a:t>Да закољу ваше синове, ваше супруге.</a:t>
            </a:r>
          </a:p>
          <a:p>
            <a:r>
              <a:rPr lang="ru-RU" dirty="0"/>
              <a:t>На оружје, грађани! 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sr-Cyrl-RS" dirty="0" smtClean="0">
                <a:solidFill>
                  <a:schemeClr val="bg1"/>
                </a:solidFill>
              </a:rPr>
              <a:t>РУЖЕ   ДЕ ЛИЛ – аутор текста </a:t>
            </a:r>
          </a:p>
          <a:p>
            <a:pPr marL="13716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„</a:t>
            </a:r>
            <a:r>
              <a:rPr lang="fr-FR" dirty="0" err="1" smtClean="0">
                <a:solidFill>
                  <a:schemeClr val="bg1"/>
                </a:solidFill>
              </a:rPr>
              <a:t>Ратна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песма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војске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на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Рајни</a:t>
            </a:r>
            <a:r>
              <a:rPr lang="fr-FR" dirty="0">
                <a:solidFill>
                  <a:schemeClr val="bg1"/>
                </a:solidFill>
              </a:rPr>
              <a:t>“ </a:t>
            </a:r>
            <a:r>
              <a:rPr lang="sr-Cyrl-RS" dirty="0" smtClean="0">
                <a:solidFill>
                  <a:schemeClr val="bg1"/>
                </a:solidFill>
              </a:rPr>
              <a:t>из 1792.године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872" y="3026090"/>
            <a:ext cx="397192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0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213</TotalTime>
  <Words>265</Words>
  <Application>Microsoft Office PowerPoint</Application>
  <PresentationFormat>On-screen Show (4:3)</PresentationFormat>
  <Paragraphs>71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Apex</vt:lpstr>
      <vt:lpstr>ФРАНЦУСКА   РЕВОЛУЦИЈА</vt:lpstr>
      <vt:lpstr>САСТАВ  ДРУШТВА</vt:lpstr>
      <vt:lpstr>СТАЊЕ У ФРАНЦУСКОЈ ПРЕД РЕВОЛУЦИЈУ</vt:lpstr>
      <vt:lpstr>ВОЂЕ  РЕВОЛУЦИЈЕ</vt:lpstr>
      <vt:lpstr>PowerPoint Presentation</vt:lpstr>
      <vt:lpstr>СКУПШТИНА СТАЛЕЖА ВЕРСАЈ  5.МАЈ 1789.</vt:lpstr>
      <vt:lpstr>ГРОФ  ОНОРЕ  МИРАБО</vt:lpstr>
      <vt:lpstr>ПАД  ТВРЂАВЕ  БАСТИЉЕ</vt:lpstr>
      <vt:lpstr>МАРСЕЉЕЗА</vt:lpstr>
      <vt:lpstr>ПОСЛЕДИЦА  РЕВОЛУЦИЈЕ</vt:lpstr>
      <vt:lpstr>ДЕКЛАРАЦИЈА О ПРАВИМА ЧОВЕКА И ГРАЂАНИНА</vt:lpstr>
      <vt:lpstr>УСТАВ 1791.</vt:lpstr>
      <vt:lpstr>ФРАНЦУСКА РЕПУБЛИКА 1792.</vt:lpstr>
      <vt:lpstr>ПОГУБЉЕЊЕ КРАЉА ЛУЈА XVI И  МАРИЈЕ АНТОАНЕТЕ</vt:lpstr>
      <vt:lpstr>PowerPoint Presentation</vt:lpstr>
      <vt:lpstr>ЈАКОБИНСКА ДИКТАТУРА 1793. – 1794.</vt:lpstr>
      <vt:lpstr>ЗНАЧАЈ  ФРАНЦУСКЕ РЕВОЛУЦИЈЕ</vt:lpstr>
      <vt:lpstr>ФРАНЦУСКА ЗАСТАВА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ФРАНЦУСКА   РЕВОЛУЦИЈА</dc:title>
  <dc:creator>Admin</dc:creator>
  <cp:lastModifiedBy>Admin</cp:lastModifiedBy>
  <cp:revision>43</cp:revision>
  <dcterms:created xsi:type="dcterms:W3CDTF">2021-09-20T17:48:54Z</dcterms:created>
  <dcterms:modified xsi:type="dcterms:W3CDTF">2021-10-03T14:45:22Z</dcterms:modified>
</cp:coreProperties>
</file>