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60" r:id="rId2"/>
    <p:sldId id="262" r:id="rId3"/>
    <p:sldId id="263" r:id="rId4"/>
    <p:sldId id="264" r:id="rId5"/>
    <p:sldId id="265" r:id="rId6"/>
    <p:sldId id="282" r:id="rId7"/>
    <p:sldId id="266" r:id="rId8"/>
    <p:sldId id="267" r:id="rId9"/>
    <p:sldId id="268" r:id="rId10"/>
    <p:sldId id="269" r:id="rId11"/>
    <p:sldId id="270" r:id="rId12"/>
    <p:sldId id="277" r:id="rId13"/>
    <p:sldId id="28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99"/>
    <a:srgbClr val="DBE92B"/>
    <a:srgbClr val="E8E384"/>
    <a:srgbClr val="EBEE6C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10" autoAdjust="0"/>
    <p:restoredTop sz="94660"/>
  </p:normalViewPr>
  <p:slideViewPr>
    <p:cSldViewPr>
      <p:cViewPr>
        <p:scale>
          <a:sx n="60" d="100"/>
          <a:sy n="60" d="100"/>
        </p:scale>
        <p:origin x="-950" y="1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Relationship Id="rId9" Type="http://schemas.openxmlformats.org/officeDocument/2006/relationships/image" Target="../media/image8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46A7-A9DA-40F0-BED9-DAE0D370E0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0723-9F12-436A-815D-75386BE322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7E37-7438-4A15-8F7C-62A5079C47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685800"/>
            <a:ext cx="80772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E1AAB-4911-446C-AA77-26B06F68BE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D8E0-4C6D-4380-AB5B-946BC6C480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68CC4-A3A1-4340-9E8A-30A5034EF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E017-1E00-46AB-860F-64CDEDADD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5265-32B4-4455-88F8-4B8FBBF4C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F4148-3B89-4695-A28B-3E90D0A41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2F588-6B6B-462C-A164-5447E3032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734DA-F2AA-4AE2-86B5-1FCD7AC659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6F7D-7B8E-47A4-A5C0-C7953078AD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85F52-3D30-449A-A6CF-8498094E54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40.png"/><Relationship Id="rId7" Type="http://schemas.openxmlformats.org/officeDocument/2006/relationships/image" Target="../media/image42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41.png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48.png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png"/><Relationship Id="rId11" Type="http://schemas.openxmlformats.org/officeDocument/2006/relationships/oleObject" Target="../embeddings/oleObject26.bin"/><Relationship Id="rId5" Type="http://schemas.openxmlformats.org/officeDocument/2006/relationships/image" Target="../media/image50.png"/><Relationship Id="rId10" Type="http://schemas.openxmlformats.org/officeDocument/2006/relationships/oleObject" Target="../embeddings/oleObject25.bin"/><Relationship Id="rId4" Type="http://schemas.openxmlformats.org/officeDocument/2006/relationships/image" Target="../media/image49.png"/><Relationship Id="rId9" Type="http://schemas.openxmlformats.org/officeDocument/2006/relationships/image" Target="../media/image5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55.gif"/><Relationship Id="rId4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13" Type="http://schemas.openxmlformats.org/officeDocument/2006/relationships/oleObject" Target="../embeddings/oleObject33.bin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5.png"/><Relationship Id="rId11" Type="http://schemas.openxmlformats.org/officeDocument/2006/relationships/oleObject" Target="../embeddings/oleObject31.bin"/><Relationship Id="rId5" Type="http://schemas.openxmlformats.org/officeDocument/2006/relationships/image" Target="../media/image64.png"/><Relationship Id="rId10" Type="http://schemas.openxmlformats.org/officeDocument/2006/relationships/oleObject" Target="../embeddings/oleObject30.bin"/><Relationship Id="rId4" Type="http://schemas.openxmlformats.org/officeDocument/2006/relationships/image" Target="../media/image63.png"/><Relationship Id="rId9" Type="http://schemas.openxmlformats.org/officeDocument/2006/relationships/oleObject" Target="../embeddings/oleObject29.bin"/><Relationship Id="rId14" Type="http://schemas.openxmlformats.org/officeDocument/2006/relationships/oleObject" Target="../embeddings/oleObject3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13" Type="http://schemas.openxmlformats.org/officeDocument/2006/relationships/oleObject" Target="../embeddings/oleObject39.bin"/><Relationship Id="rId3" Type="http://schemas.openxmlformats.org/officeDocument/2006/relationships/image" Target="../media/image74.png"/><Relationship Id="rId7" Type="http://schemas.openxmlformats.org/officeDocument/2006/relationships/image" Target="../media/image78.png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7.png"/><Relationship Id="rId11" Type="http://schemas.openxmlformats.org/officeDocument/2006/relationships/oleObject" Target="../embeddings/oleObject37.bin"/><Relationship Id="rId5" Type="http://schemas.openxmlformats.org/officeDocument/2006/relationships/image" Target="../media/image76.png"/><Relationship Id="rId10" Type="http://schemas.openxmlformats.org/officeDocument/2006/relationships/oleObject" Target="../embeddings/oleObject36.bin"/><Relationship Id="rId4" Type="http://schemas.openxmlformats.org/officeDocument/2006/relationships/image" Target="../media/image75.png"/><Relationship Id="rId9" Type="http://schemas.openxmlformats.org/officeDocument/2006/relationships/oleObject" Target="../embeddings/oleObject35.bin"/><Relationship Id="rId14" Type="http://schemas.openxmlformats.org/officeDocument/2006/relationships/oleObject" Target="../embeddings/oleObject4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3.bin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2.bin"/><Relationship Id="rId9" Type="http://schemas.openxmlformats.org/officeDocument/2006/relationships/oleObject" Target="../embeddings/oleObject47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2.png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34.png"/><Relationship Id="rId5" Type="http://schemas.openxmlformats.org/officeDocument/2006/relationships/image" Target="../media/image31.png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33.png"/><Relationship Id="rId1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">
              <a:schemeClr val="accent1">
                <a:lumMod val="20000"/>
                <a:lumOff val="80000"/>
              </a:schemeClr>
            </a:gs>
            <a:gs pos="21000">
              <a:schemeClr val="accent1">
                <a:lumMod val="40000"/>
                <a:lumOff val="60000"/>
              </a:schemeClr>
            </a:gs>
            <a:gs pos="35000">
              <a:schemeClr val="accent1">
                <a:lumMod val="60000"/>
                <a:lumOff val="40000"/>
              </a:schemeClr>
            </a:gs>
            <a:gs pos="55000">
              <a:schemeClr val="accent1">
                <a:lumMod val="75000"/>
                <a:alpha val="83000"/>
              </a:schemeClr>
            </a:gs>
            <a:gs pos="75000">
              <a:schemeClr val="accent5">
                <a:lumMod val="75000"/>
                <a:alpha val="64000"/>
              </a:schemeClr>
            </a:gs>
            <a:gs pos="100000">
              <a:schemeClr val="accent5">
                <a:lumMod val="50000"/>
                <a:alpha val="79000"/>
              </a:schemeClr>
            </a:gs>
          </a:gsLst>
          <a:path path="rect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14282" y="714356"/>
            <a:ext cx="7848600" cy="1295400"/>
          </a:xfrm>
        </p:spPr>
        <p:txBody>
          <a:bodyPr/>
          <a:lstStyle/>
          <a:p>
            <a:pPr algn="ctr"/>
            <a:r>
              <a:rPr lang="sr-Cyrl-CS" dirty="0" smtClean="0">
                <a:solidFill>
                  <a:schemeClr val="tx2">
                    <a:lumMod val="50000"/>
                  </a:schemeClr>
                </a:solidFill>
              </a:rPr>
              <a:t>Разломци</a:t>
            </a: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14348" y="2714620"/>
            <a:ext cx="7500938" cy="635000"/>
          </a:xfrm>
        </p:spPr>
        <p:txBody>
          <a:bodyPr/>
          <a:lstStyle/>
          <a:p>
            <a:pPr algn="ctr">
              <a:buNone/>
            </a:pPr>
            <a:r>
              <a:rPr lang="sr-Cyrl-C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Појам разломка и његов запис</a:t>
            </a:r>
            <a:r>
              <a:rPr lang="cs-CZ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84213" y="2565400"/>
            <a:ext cx="7848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sr-Latn-CS" sz="4800" b="1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522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3929066"/>
            <a:ext cx="2797968" cy="2238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17999">
              <a:schemeClr val="accent2">
                <a:lumMod val="40000"/>
                <a:lumOff val="60000"/>
              </a:schemeClr>
            </a:gs>
            <a:gs pos="36000">
              <a:schemeClr val="accent2">
                <a:lumMod val="60000"/>
                <a:lumOff val="40000"/>
              </a:schemeClr>
            </a:gs>
            <a:gs pos="61000">
              <a:schemeClr val="accent2">
                <a:lumMod val="75000"/>
                <a:alpha val="54000"/>
              </a:schemeClr>
            </a:gs>
            <a:gs pos="82001">
              <a:schemeClr val="accent2">
                <a:lumMod val="40000"/>
                <a:lumOff val="60000"/>
              </a:schemeClr>
            </a:gs>
            <a:gs pos="100000">
              <a:schemeClr val="accent2">
                <a:lumMod val="5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468313" y="1412875"/>
            <a:ext cx="8207375" cy="4968875"/>
          </a:xfrm>
          <a:prstGeom prst="rect">
            <a:avLst/>
          </a:prstGeom>
          <a:solidFill>
            <a:schemeClr val="bg1">
              <a:alpha val="87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468313" y="765175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>
                <a:solidFill>
                  <a:srgbClr val="284C6A"/>
                </a:solidFill>
                <a:latin typeface="Trebuchet MS" pitchFamily="34" charset="0"/>
              </a:rPr>
              <a:t>Запиши у облику разломка следеће обојене делове целине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. 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5665" name="Rectangle 17"/>
          <p:cNvSpPr>
            <a:spLocks noChangeArrowheads="1"/>
          </p:cNvSpPr>
          <p:nvPr/>
        </p:nvSpPr>
        <p:spPr bwMode="auto">
          <a:xfrm>
            <a:off x="438150" y="2603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>
                <a:solidFill>
                  <a:srgbClr val="284C6A"/>
                </a:solidFill>
                <a:latin typeface="Trebuchet MS" pitchFamily="34" charset="0"/>
              </a:rPr>
              <a:t>Пажња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!</a:t>
            </a:r>
          </a:p>
        </p:txBody>
      </p:sp>
      <p:pic>
        <p:nvPicPr>
          <p:cNvPr id="155666" name="Picture 1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188" y="1484313"/>
            <a:ext cx="23145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5654" name="Object 6"/>
          <p:cNvGraphicFramePr>
            <a:graphicFrameLocks noChangeAspect="1"/>
          </p:cNvGraphicFramePr>
          <p:nvPr/>
        </p:nvGraphicFramePr>
        <p:xfrm>
          <a:off x="2714625" y="2643188"/>
          <a:ext cx="603250" cy="1441450"/>
        </p:xfrm>
        <a:graphic>
          <a:graphicData uri="http://schemas.openxmlformats.org/presentationml/2006/ole">
            <p:oleObj spid="_x0000_s36874" name="Rovnice" r:id="rId4" imgW="164957" imgH="393359" progId="Equation.3">
              <p:embed/>
            </p:oleObj>
          </a:graphicData>
        </a:graphic>
      </p:graphicFrame>
      <p:pic>
        <p:nvPicPr>
          <p:cNvPr id="155667" name="Picture 1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48025" y="1514475"/>
            <a:ext cx="23145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5668" name="Object 20"/>
          <p:cNvGraphicFramePr>
            <a:graphicFrameLocks noChangeAspect="1"/>
          </p:cNvGraphicFramePr>
          <p:nvPr/>
        </p:nvGraphicFramePr>
        <p:xfrm>
          <a:off x="5429250" y="2714625"/>
          <a:ext cx="557213" cy="1441450"/>
        </p:xfrm>
        <a:graphic>
          <a:graphicData uri="http://schemas.openxmlformats.org/presentationml/2006/ole">
            <p:oleObj spid="_x0000_s36875" name="Rovnice" r:id="rId6" imgW="152334" imgH="393529" progId="Equation.3">
              <p:embed/>
            </p:oleObj>
          </a:graphicData>
        </a:graphic>
      </p:graphicFrame>
      <p:pic>
        <p:nvPicPr>
          <p:cNvPr id="155669" name="Picture 2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75" y="1557338"/>
            <a:ext cx="23145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5670" name="Object 22"/>
          <p:cNvGraphicFramePr>
            <a:graphicFrameLocks noChangeAspect="1"/>
          </p:cNvGraphicFramePr>
          <p:nvPr/>
        </p:nvGraphicFramePr>
        <p:xfrm>
          <a:off x="8143875" y="2714625"/>
          <a:ext cx="557213" cy="1441450"/>
        </p:xfrm>
        <a:graphic>
          <a:graphicData uri="http://schemas.openxmlformats.org/presentationml/2006/ole">
            <p:oleObj spid="_x0000_s36876" name="Rovnice" r:id="rId8" imgW="152334" imgH="393529" progId="Equation.3">
              <p:embed/>
            </p:oleObj>
          </a:graphicData>
        </a:graphic>
      </p:graphicFrame>
      <p:sp>
        <p:nvSpPr>
          <p:cNvPr id="155671" name="Rectangle 23"/>
          <p:cNvSpPr>
            <a:spLocks noChangeArrowheads="1"/>
          </p:cNvSpPr>
          <p:nvPr/>
        </p:nvSpPr>
        <p:spPr bwMode="auto">
          <a:xfrm>
            <a:off x="539750" y="4149725"/>
            <a:ext cx="30241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>
                <a:solidFill>
                  <a:srgbClr val="00CC00"/>
                </a:solidFill>
                <a:latin typeface="Trebuchet MS" pitchFamily="34" charset="0"/>
              </a:rPr>
              <a:t>А шта је са овим разломком</a:t>
            </a:r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?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155672" name="Object 24"/>
          <p:cNvGraphicFramePr>
            <a:graphicFrameLocks noChangeAspect="1"/>
          </p:cNvGraphicFramePr>
          <p:nvPr/>
        </p:nvGraphicFramePr>
        <p:xfrm>
          <a:off x="1116013" y="4581525"/>
          <a:ext cx="668337" cy="1728788"/>
        </p:xfrm>
        <a:graphic>
          <a:graphicData uri="http://schemas.openxmlformats.org/presentationml/2006/ole">
            <p:oleObj spid="_x0000_s36877" name="Rovnice" r:id="rId9" imgW="152334" imgH="393529" progId="Equation.3">
              <p:embed/>
            </p:oleObj>
          </a:graphicData>
        </a:graphic>
      </p:graphicFrame>
      <p:sp>
        <p:nvSpPr>
          <p:cNvPr id="155673" name="Rectangle 25"/>
          <p:cNvSpPr>
            <a:spLocks noChangeArrowheads="1"/>
          </p:cNvSpPr>
          <p:nvPr/>
        </p:nvSpPr>
        <p:spPr bwMode="auto">
          <a:xfrm>
            <a:off x="2124075" y="4797425"/>
            <a:ext cx="63357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800" b="1">
                <a:solidFill>
                  <a:srgbClr val="FF0000"/>
                </a:solidFill>
                <a:latin typeface="Trebuchet MS" pitchFamily="34" charset="0"/>
              </a:rPr>
              <a:t>Такав разломак нема смисла</a:t>
            </a:r>
            <a:r>
              <a:rPr lang="cs-CZ" sz="2800" b="1">
                <a:solidFill>
                  <a:srgbClr val="FF0000"/>
                </a:solidFill>
                <a:latin typeface="Trebuchet MS" pitchFamily="34" charset="0"/>
              </a:rPr>
              <a:t>, </a:t>
            </a:r>
            <a:r>
              <a:rPr lang="sr-Cyrl-CS" sz="2800" b="1">
                <a:solidFill>
                  <a:srgbClr val="FF0000"/>
                </a:solidFill>
                <a:latin typeface="Trebuchet MS" pitchFamily="34" charset="0"/>
              </a:rPr>
              <a:t>јер именилац не сме бити нула</a:t>
            </a:r>
            <a:r>
              <a:rPr lang="cs-CZ" sz="2800" b="1">
                <a:solidFill>
                  <a:srgbClr val="FF0000"/>
                </a:solidFill>
                <a:latin typeface="Trebuchet MS" pitchFamily="34" charset="0"/>
              </a:rPr>
              <a:t>.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br>
              <a:rPr lang="cs-CZ" sz="2000" b="1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1800" b="1">
                <a:solidFill>
                  <a:srgbClr val="284C6A"/>
                </a:solidFill>
                <a:latin typeface="Trebuchet MS" pitchFamily="34" charset="0"/>
              </a:rPr>
              <a:t>(</a:t>
            </a:r>
            <a:r>
              <a:rPr lang="sr-Cyrl-CS" sz="1800" b="1">
                <a:solidFill>
                  <a:srgbClr val="284C6A"/>
                </a:solidFill>
                <a:latin typeface="Trebuchet MS" pitchFamily="34" charset="0"/>
              </a:rPr>
              <a:t>Именилац одређују укупан број делова на које је целина подељена, а поделити целину на нула делова је немогуће</a:t>
            </a:r>
            <a:r>
              <a:rPr lang="cs-CZ" sz="1800" b="1">
                <a:solidFill>
                  <a:srgbClr val="284C6A"/>
                </a:solidFill>
                <a:latin typeface="Trebuchet MS" pitchFamily="34" charset="0"/>
              </a:rPr>
              <a:t>!)</a:t>
            </a:r>
            <a:endParaRPr lang="cs-CZ" sz="18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5674" name="Line 26"/>
          <p:cNvSpPr>
            <a:spLocks noChangeShapeType="1"/>
          </p:cNvSpPr>
          <p:nvPr/>
        </p:nvSpPr>
        <p:spPr bwMode="auto">
          <a:xfrm flipV="1">
            <a:off x="1042988" y="4581525"/>
            <a:ext cx="865187" cy="16557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5675" name="Line 27"/>
          <p:cNvSpPr>
            <a:spLocks noChangeShapeType="1"/>
          </p:cNvSpPr>
          <p:nvPr/>
        </p:nvSpPr>
        <p:spPr bwMode="auto">
          <a:xfrm rot="18240000" flipV="1">
            <a:off x="977900" y="4581526"/>
            <a:ext cx="865187" cy="16557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5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5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5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5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5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55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5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55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55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55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 animBg="1"/>
      <p:bldP spid="155652" grpId="0"/>
      <p:bldP spid="155665" grpId="0"/>
      <p:bldP spid="155671" grpId="0"/>
      <p:bldP spid="155673" grpId="0"/>
      <p:bldP spid="155674" grpId="0" animBg="1"/>
      <p:bldP spid="1556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20000"/>
                <a:lumOff val="80000"/>
              </a:schemeClr>
            </a:gs>
            <a:gs pos="17999">
              <a:schemeClr val="accent1">
                <a:lumMod val="40000"/>
                <a:lumOff val="60000"/>
              </a:schemeClr>
            </a:gs>
            <a:gs pos="36000">
              <a:schemeClr val="accent1">
                <a:lumMod val="60000"/>
                <a:lumOff val="40000"/>
                <a:alpha val="87000"/>
              </a:schemeClr>
            </a:gs>
            <a:gs pos="61000">
              <a:schemeClr val="accent3">
                <a:lumMod val="75000"/>
                <a:alpha val="52000"/>
              </a:schemeClr>
            </a:gs>
            <a:gs pos="82001">
              <a:schemeClr val="accent3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468313" y="1412875"/>
            <a:ext cx="8207375" cy="4968875"/>
          </a:xfrm>
          <a:prstGeom prst="rect">
            <a:avLst/>
          </a:prstGeom>
          <a:solidFill>
            <a:schemeClr val="accent3">
              <a:lumMod val="20000"/>
              <a:lumOff val="80000"/>
              <a:alpha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pic>
        <p:nvPicPr>
          <p:cNvPr id="156694" name="Picture 2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32000" y="3860800"/>
            <a:ext cx="23241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6691" name="Picture 1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188" y="1557338"/>
            <a:ext cx="22955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6690" name="Picture 1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83288" y="1557338"/>
            <a:ext cx="23336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6688" name="Picture 1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363" y="3860800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468313" y="765175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>
                <a:solidFill>
                  <a:srgbClr val="284C6A"/>
                </a:solidFill>
                <a:latin typeface="Trebuchet MS" pitchFamily="34" charset="0"/>
              </a:rPr>
              <a:t>Запиши у облику разломка следеће обојене делове разломка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. 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438150" y="2603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 dirty="0">
                <a:solidFill>
                  <a:srgbClr val="284C6A"/>
                </a:solidFill>
                <a:latin typeface="Trebuchet MS" pitchFamily="34" charset="0"/>
              </a:rPr>
              <a:t>Запис целине у облику разломка</a:t>
            </a:r>
            <a:r>
              <a:rPr lang="cs-CZ" sz="3200" b="1" dirty="0">
                <a:solidFill>
                  <a:srgbClr val="284C6A"/>
                </a:solidFill>
                <a:latin typeface="Trebuchet MS" pitchFamily="34" charset="0"/>
              </a:rPr>
              <a:t>.</a:t>
            </a:r>
          </a:p>
        </p:txBody>
      </p:sp>
      <p:graphicFrame>
        <p:nvGraphicFramePr>
          <p:cNvPr id="156678" name="Object 6"/>
          <p:cNvGraphicFramePr>
            <a:graphicFrameLocks noChangeAspect="1"/>
          </p:cNvGraphicFramePr>
          <p:nvPr/>
        </p:nvGraphicFramePr>
        <p:xfrm>
          <a:off x="2219325" y="2636838"/>
          <a:ext cx="555625" cy="1441450"/>
        </p:xfrm>
        <a:graphic>
          <a:graphicData uri="http://schemas.openxmlformats.org/presentationml/2006/ole">
            <p:oleObj spid="_x0000_s37900" name="Rovnice" r:id="rId7" imgW="152334" imgH="393529" progId="Equation.3">
              <p:embed/>
            </p:oleObj>
          </a:graphicData>
        </a:graphic>
      </p:graphicFrame>
      <p:graphicFrame>
        <p:nvGraphicFramePr>
          <p:cNvPr id="156682" name="Object 10"/>
          <p:cNvGraphicFramePr>
            <a:graphicFrameLocks noChangeAspect="1"/>
          </p:cNvGraphicFramePr>
          <p:nvPr/>
        </p:nvGraphicFramePr>
        <p:xfrm>
          <a:off x="6562725" y="4883150"/>
          <a:ext cx="465138" cy="1441450"/>
        </p:xfrm>
        <a:graphic>
          <a:graphicData uri="http://schemas.openxmlformats.org/presentationml/2006/ole">
            <p:oleObj spid="_x0000_s37901" name="Rovnice" r:id="rId8" imgW="126890" imgH="393359" progId="Equation.3">
              <p:embed/>
            </p:oleObj>
          </a:graphicData>
        </a:graphic>
      </p:graphicFrame>
      <p:pic>
        <p:nvPicPr>
          <p:cNvPr id="156692" name="Picture 20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2638" y="1617663"/>
            <a:ext cx="231457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6693" name="Object 21"/>
          <p:cNvGraphicFramePr>
            <a:graphicFrameLocks noChangeAspect="1"/>
          </p:cNvGraphicFramePr>
          <p:nvPr/>
        </p:nvGraphicFramePr>
        <p:xfrm>
          <a:off x="7569200" y="2636838"/>
          <a:ext cx="603250" cy="1441450"/>
        </p:xfrm>
        <a:graphic>
          <a:graphicData uri="http://schemas.openxmlformats.org/presentationml/2006/ole">
            <p:oleObj spid="_x0000_s37902" name="Rovnice" r:id="rId10" imgW="164957" imgH="393359" progId="Equation.3">
              <p:embed/>
            </p:oleObj>
          </a:graphicData>
        </a:graphic>
      </p:graphicFrame>
      <p:graphicFrame>
        <p:nvGraphicFramePr>
          <p:cNvPr id="156680" name="Object 8"/>
          <p:cNvGraphicFramePr>
            <a:graphicFrameLocks noChangeAspect="1"/>
          </p:cNvGraphicFramePr>
          <p:nvPr/>
        </p:nvGraphicFramePr>
        <p:xfrm>
          <a:off x="4868863" y="2636838"/>
          <a:ext cx="557212" cy="1441450"/>
        </p:xfrm>
        <a:graphic>
          <a:graphicData uri="http://schemas.openxmlformats.org/presentationml/2006/ole">
            <p:oleObj spid="_x0000_s37903" name="Rovnice" r:id="rId11" imgW="152334" imgH="393529" progId="Equation.3">
              <p:embed/>
            </p:oleObj>
          </a:graphicData>
        </a:graphic>
      </p:graphicFrame>
      <p:graphicFrame>
        <p:nvGraphicFramePr>
          <p:cNvPr id="156695" name="Object 23"/>
          <p:cNvGraphicFramePr>
            <a:graphicFrameLocks noChangeAspect="1"/>
          </p:cNvGraphicFramePr>
          <p:nvPr/>
        </p:nvGraphicFramePr>
        <p:xfrm>
          <a:off x="3257550" y="4883150"/>
          <a:ext cx="790575" cy="1441450"/>
        </p:xfrm>
        <a:graphic>
          <a:graphicData uri="http://schemas.openxmlformats.org/presentationml/2006/ole">
            <p:oleObj spid="_x0000_s37904" name="Rovnice" r:id="rId12" imgW="215713" imgH="393359" progId="Equation.3">
              <p:embed/>
            </p:oleObj>
          </a:graphicData>
        </a:graphic>
      </p:graphicFrame>
      <p:sp>
        <p:nvSpPr>
          <p:cNvPr id="156685" name="Rectangle 13"/>
          <p:cNvSpPr>
            <a:spLocks noChangeArrowheads="1"/>
          </p:cNvSpPr>
          <p:nvPr/>
        </p:nvSpPr>
        <p:spPr bwMode="auto">
          <a:xfrm>
            <a:off x="827088" y="2132013"/>
            <a:ext cx="7561262" cy="3384550"/>
          </a:xfrm>
          <a:prstGeom prst="rect">
            <a:avLst/>
          </a:prstGeom>
          <a:solidFill>
            <a:srgbClr val="FFFFFF">
              <a:alpha val="74117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sr-Cyrl-CS" sz="6600" b="1" dirty="0">
                <a:solidFill>
                  <a:srgbClr val="FF0000"/>
                </a:solidFill>
                <a:latin typeface="Trebuchet MS" pitchFamily="34" charset="0"/>
              </a:rPr>
              <a:t>Ако је бројилац једнак имениоцу</a:t>
            </a:r>
            <a:r>
              <a:rPr lang="cs-CZ" sz="6600" b="1" dirty="0">
                <a:solidFill>
                  <a:srgbClr val="FF0000"/>
                </a:solidFill>
                <a:latin typeface="Trebuchet MS" pitchFamily="34" charset="0"/>
              </a:rPr>
              <a:t>, </a:t>
            </a:r>
            <a:br>
              <a:rPr lang="cs-CZ" sz="6600" b="1" dirty="0">
                <a:solidFill>
                  <a:srgbClr val="FF0000"/>
                </a:solidFill>
                <a:latin typeface="Trebuchet MS" pitchFamily="34" charset="0"/>
              </a:rPr>
            </a:br>
            <a:r>
              <a:rPr lang="sr-Cyrl-CS" sz="6600" b="1" dirty="0">
                <a:solidFill>
                  <a:srgbClr val="FF0000"/>
                </a:solidFill>
                <a:latin typeface="Trebuchet MS" pitchFamily="34" charset="0"/>
              </a:rPr>
              <a:t>ради се о једној целини</a:t>
            </a:r>
            <a:r>
              <a:rPr lang="cs-CZ" sz="6600" b="1" dirty="0">
                <a:solidFill>
                  <a:srgbClr val="FF0000"/>
                </a:solidFill>
                <a:latin typeface="Trebuchet MS" pitchFamily="34" charset="0"/>
              </a:rPr>
              <a:t>.</a:t>
            </a:r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 </a:t>
            </a:r>
            <a:endParaRPr lang="cs-CZ" sz="1800" dirty="0">
              <a:solidFill>
                <a:srgbClr val="284C6A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6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6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56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5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5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5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4" grpId="0" animBg="1"/>
      <p:bldP spid="156675" grpId="0"/>
      <p:bldP spid="156676" grpId="0"/>
      <p:bldP spid="15668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17999">
              <a:schemeClr val="accent5">
                <a:lumMod val="40000"/>
                <a:lumOff val="60000"/>
              </a:schemeClr>
            </a:gs>
            <a:gs pos="36000">
              <a:schemeClr val="accent5">
                <a:lumMod val="60000"/>
                <a:lumOff val="40000"/>
              </a:schemeClr>
            </a:gs>
            <a:gs pos="61000">
              <a:schemeClr val="accent5">
                <a:lumMod val="75000"/>
                <a:alpha val="47000"/>
              </a:schemeClr>
            </a:gs>
            <a:gs pos="82001">
              <a:schemeClr val="accent5">
                <a:lumMod val="20000"/>
                <a:lumOff val="80000"/>
              </a:schemeClr>
            </a:gs>
            <a:gs pos="100000">
              <a:schemeClr val="accent5">
                <a:lumMod val="5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428596" y="1214422"/>
            <a:ext cx="7778750" cy="542924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pic>
        <p:nvPicPr>
          <p:cNvPr id="14340" name="Picture 2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1500174"/>
            <a:ext cx="2592387" cy="2592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2857487" y="1071546"/>
            <a:ext cx="5819787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 dirty="0">
                <a:solidFill>
                  <a:srgbClr val="284C6A"/>
                </a:solidFill>
                <a:latin typeface="Trebuchet MS" pitchFamily="34" charset="0"/>
              </a:rPr>
              <a:t>Обратите пажњу на други облик записа разломка</a:t>
            </a:r>
            <a:r>
              <a:rPr lang="cs-CZ" sz="3200" b="1" dirty="0">
                <a:solidFill>
                  <a:srgbClr val="284C6A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4342" name="Rectangle 27"/>
          <p:cNvSpPr>
            <a:spLocks noChangeArrowheads="1"/>
          </p:cNvSpPr>
          <p:nvPr/>
        </p:nvSpPr>
        <p:spPr bwMode="auto">
          <a:xfrm>
            <a:off x="2928926" y="2928934"/>
            <a:ext cx="51435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sr-Cyrl-CS" sz="3200" b="1" dirty="0">
                <a:solidFill>
                  <a:srgbClr val="FF0000"/>
                </a:solidFill>
                <a:latin typeface="Trebuchet MS" pitchFamily="34" charset="0"/>
              </a:rPr>
              <a:t>Понекад се уместо разломачке црте како смо је је досад писали</a:t>
            </a:r>
            <a:r>
              <a:rPr lang="cs-CZ" sz="3200" b="1" dirty="0">
                <a:solidFill>
                  <a:srgbClr val="FF0000"/>
                </a:solidFill>
                <a:latin typeface="Trebuchet MS" pitchFamily="34" charset="0"/>
              </a:rPr>
              <a:t>, </a:t>
            </a:r>
            <a:r>
              <a:rPr lang="sr-Cyrl-CS" sz="3200" b="1" dirty="0">
                <a:solidFill>
                  <a:srgbClr val="FF0000"/>
                </a:solidFill>
                <a:latin typeface="Trebuchet MS" pitchFamily="34" charset="0"/>
              </a:rPr>
              <a:t>користи коса црта</a:t>
            </a:r>
            <a:r>
              <a:rPr lang="cs-CZ" sz="3200" b="1" dirty="0">
                <a:solidFill>
                  <a:srgbClr val="FF0000"/>
                </a:solidFill>
                <a:latin typeface="Trebuchet MS" pitchFamily="34" charset="0"/>
              </a:rPr>
              <a:t>.</a:t>
            </a:r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</a:p>
        </p:txBody>
      </p:sp>
      <p:graphicFrame>
        <p:nvGraphicFramePr>
          <p:cNvPr id="14338" name="Object 29"/>
          <p:cNvGraphicFramePr>
            <a:graphicFrameLocks noGrp="1" noChangeAspect="1"/>
          </p:cNvGraphicFramePr>
          <p:nvPr>
            <p:ph/>
          </p:nvPr>
        </p:nvGraphicFramePr>
        <p:xfrm>
          <a:off x="3357554" y="4679154"/>
          <a:ext cx="3559184" cy="1718471"/>
        </p:xfrm>
        <a:graphic>
          <a:graphicData uri="http://schemas.openxmlformats.org/presentationml/2006/ole">
            <p:oleObj spid="_x0000_s41988" name="Equation" r:id="rId4" imgW="736280" imgH="355446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28596" y="57148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200" dirty="0" smtClean="0">
                <a:latin typeface="Times New Roman" pitchFamily="18" charset="0"/>
                <a:cs typeface="Times New Roman" pitchFamily="18" charset="0"/>
              </a:rPr>
              <a:t>За оне који хоће  да знају више</a:t>
            </a:r>
            <a:r>
              <a:rPr lang="sr-Cyrl-CS" dirty="0" smtClean="0"/>
              <a:t>!</a:t>
            </a:r>
            <a:endParaRPr lang="sr-Latn-CS" dirty="0"/>
          </a:p>
        </p:txBody>
      </p:sp>
      <p:pic>
        <p:nvPicPr>
          <p:cNvPr id="9" name="Picture 8" descr="smajlik18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6512" y="285728"/>
            <a:ext cx="857256" cy="85725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1">
                <a:lumMod val="20000"/>
                <a:lumOff val="80000"/>
              </a:schemeClr>
            </a:gs>
            <a:gs pos="21000">
              <a:schemeClr val="accent1">
                <a:lumMod val="40000"/>
                <a:lumOff val="60000"/>
              </a:schemeClr>
            </a:gs>
            <a:gs pos="35000">
              <a:schemeClr val="accent1">
                <a:lumMod val="60000"/>
                <a:lumOff val="40000"/>
              </a:schemeClr>
            </a:gs>
            <a:gs pos="55000">
              <a:schemeClr val="accent1">
                <a:lumMod val="75000"/>
                <a:alpha val="83000"/>
              </a:schemeClr>
            </a:gs>
            <a:gs pos="75000">
              <a:schemeClr val="accent5">
                <a:lumMod val="75000"/>
                <a:alpha val="64000"/>
              </a:schemeClr>
            </a:gs>
            <a:gs pos="100000">
              <a:schemeClr val="accent5">
                <a:lumMod val="50000"/>
                <a:alpha val="79000"/>
              </a:schemeClr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85720" y="1071546"/>
            <a:ext cx="7848600" cy="1295400"/>
          </a:xfrm>
        </p:spPr>
        <p:txBody>
          <a:bodyPr/>
          <a:lstStyle/>
          <a:p>
            <a:pPr algn="ctr"/>
            <a:r>
              <a:rPr lang="sr-Cyrl-CS" dirty="0" smtClean="0">
                <a:solidFill>
                  <a:schemeClr val="tx2">
                    <a:lumMod val="50000"/>
                  </a:schemeClr>
                </a:solidFill>
              </a:rPr>
              <a:t>Разломци</a:t>
            </a: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3000375"/>
            <a:ext cx="7572375" cy="100012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sk-SK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</a:t>
            </a:r>
            <a:r>
              <a:rPr lang="sr-Cyrl-C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Појам разломка и његов запис                  - утврђивање</a:t>
            </a:r>
            <a:endParaRPr lang="cs-CZ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676" name="Rectangle 4" hidden="1"/>
          <p:cNvSpPr>
            <a:spLocks noChangeArrowheads="1"/>
          </p:cNvSpPr>
          <p:nvPr/>
        </p:nvSpPr>
        <p:spPr bwMode="auto">
          <a:xfrm>
            <a:off x="684213" y="2565400"/>
            <a:ext cx="7848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sr-Latn-CS" sz="4800" b="1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3929066"/>
            <a:ext cx="2797968" cy="2238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20000"/>
                <a:lumOff val="80000"/>
              </a:schemeClr>
            </a:gs>
            <a:gs pos="17999">
              <a:schemeClr val="accent3">
                <a:lumMod val="40000"/>
                <a:lumOff val="60000"/>
              </a:schemeClr>
            </a:gs>
            <a:gs pos="36000">
              <a:schemeClr val="accent3">
                <a:lumMod val="60000"/>
                <a:lumOff val="40000"/>
              </a:schemeClr>
            </a:gs>
            <a:gs pos="61000">
              <a:schemeClr val="accent3">
                <a:lumMod val="75000"/>
                <a:alpha val="52000"/>
              </a:schemeClr>
            </a:gs>
            <a:gs pos="82001">
              <a:schemeClr val="accent3">
                <a:lumMod val="40000"/>
                <a:lumOff val="60000"/>
              </a:schemeClr>
            </a:gs>
            <a:gs pos="100000">
              <a:schemeClr val="accent3">
                <a:lumMod val="5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Rectangle 2"/>
          <p:cNvSpPr>
            <a:spLocks noChangeArrowheads="1"/>
          </p:cNvSpPr>
          <p:nvPr/>
        </p:nvSpPr>
        <p:spPr bwMode="auto">
          <a:xfrm>
            <a:off x="496888" y="908050"/>
            <a:ext cx="8135937" cy="54006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 sz="1800"/>
          </a:p>
        </p:txBody>
      </p:sp>
      <p:sp>
        <p:nvSpPr>
          <p:cNvPr id="11273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 dirty="0">
                <a:solidFill>
                  <a:srgbClr val="284C6A"/>
                </a:solidFill>
                <a:latin typeface="Trebuchet MS" pitchFamily="34" charset="0"/>
              </a:rPr>
              <a:t>А сада </a:t>
            </a:r>
            <a:r>
              <a:rPr lang="sr-Cyrl-CS" sz="3200" b="1" dirty="0" smtClean="0">
                <a:solidFill>
                  <a:srgbClr val="284C6A"/>
                </a:solidFill>
                <a:latin typeface="Trebuchet MS" pitchFamily="34" charset="0"/>
              </a:rPr>
              <a:t>мало задатака </a:t>
            </a:r>
            <a:r>
              <a:rPr lang="sr-Cyrl-CS" sz="3200" b="1" dirty="0">
                <a:solidFill>
                  <a:srgbClr val="284C6A"/>
                </a:solidFill>
                <a:latin typeface="Trebuchet MS" pitchFamily="34" charset="0"/>
              </a:rPr>
              <a:t>– први део</a:t>
            </a:r>
            <a:r>
              <a:rPr lang="cs-CZ" sz="3200" b="1" dirty="0">
                <a:solidFill>
                  <a:srgbClr val="284C6A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539750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1800" b="1">
                <a:solidFill>
                  <a:srgbClr val="284C6A"/>
                </a:solidFill>
                <a:latin typeface="Trebuchet MS" pitchFamily="34" charset="0"/>
              </a:rPr>
              <a:t>Запишите у облику разломка обојени део целине</a:t>
            </a:r>
            <a:r>
              <a:rPr lang="cs-CZ" sz="1800" b="1">
                <a:solidFill>
                  <a:srgbClr val="284C6A"/>
                </a:solidFill>
                <a:latin typeface="Trebuchet MS" pitchFamily="34" charset="0"/>
              </a:rPr>
              <a:t>:</a:t>
            </a:r>
          </a:p>
        </p:txBody>
      </p:sp>
      <p:pic>
        <p:nvPicPr>
          <p:cNvPr id="122950" name="Picture 7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188" y="1341438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1" name="Picture 7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475" y="1341438"/>
            <a:ext cx="229552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3" name="Picture 7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1863" y="1412875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4" name="Picture 7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4238" y="3835400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5" name="Picture 7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21388" y="3789363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6" name="Picture 7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188" y="3789363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957" name="Object 77"/>
          <p:cNvGraphicFramePr>
            <a:graphicFrameLocks noGrp="1" noChangeAspect="1"/>
          </p:cNvGraphicFramePr>
          <p:nvPr>
            <p:ph/>
          </p:nvPr>
        </p:nvGraphicFramePr>
        <p:xfrm>
          <a:off x="1425575" y="1822450"/>
          <a:ext cx="538163" cy="1390650"/>
        </p:xfrm>
        <a:graphic>
          <a:graphicData uri="http://schemas.openxmlformats.org/presentationml/2006/ole">
            <p:oleObj spid="_x0000_s38926" name="Rovnice" r:id="rId9" imgW="152334" imgH="393529" progId="Equation.3">
              <p:embed/>
            </p:oleObj>
          </a:graphicData>
        </a:graphic>
      </p:graphicFrame>
      <p:graphicFrame>
        <p:nvGraphicFramePr>
          <p:cNvPr id="122959" name="Object 79"/>
          <p:cNvGraphicFramePr>
            <a:graphicFrameLocks noChangeAspect="1"/>
          </p:cNvGraphicFramePr>
          <p:nvPr/>
        </p:nvGraphicFramePr>
        <p:xfrm>
          <a:off x="4370388" y="1822450"/>
          <a:ext cx="539750" cy="1390650"/>
        </p:xfrm>
        <a:graphic>
          <a:graphicData uri="http://schemas.openxmlformats.org/presentationml/2006/ole">
            <p:oleObj spid="_x0000_s38927" name="Rovnice" r:id="rId10" imgW="152334" imgH="393529" progId="Equation.3">
              <p:embed/>
            </p:oleObj>
          </a:graphicData>
        </a:graphic>
      </p:graphicFrame>
      <p:graphicFrame>
        <p:nvGraphicFramePr>
          <p:cNvPr id="122960" name="Object 80"/>
          <p:cNvGraphicFramePr>
            <a:graphicFrameLocks noChangeAspect="1"/>
          </p:cNvGraphicFramePr>
          <p:nvPr/>
        </p:nvGraphicFramePr>
        <p:xfrm>
          <a:off x="6867525" y="1822450"/>
          <a:ext cx="584200" cy="1390650"/>
        </p:xfrm>
        <a:graphic>
          <a:graphicData uri="http://schemas.openxmlformats.org/presentationml/2006/ole">
            <p:oleObj spid="_x0000_s38928" name="Rovnice" r:id="rId11" imgW="164957" imgH="393359" progId="Equation.3">
              <p:embed/>
            </p:oleObj>
          </a:graphicData>
        </a:graphic>
      </p:graphicFrame>
      <p:graphicFrame>
        <p:nvGraphicFramePr>
          <p:cNvPr id="122961" name="Object 81"/>
          <p:cNvGraphicFramePr>
            <a:graphicFrameLocks noChangeAspect="1"/>
          </p:cNvGraphicFramePr>
          <p:nvPr/>
        </p:nvGraphicFramePr>
        <p:xfrm>
          <a:off x="1425575" y="4192588"/>
          <a:ext cx="539750" cy="1390650"/>
        </p:xfrm>
        <a:graphic>
          <a:graphicData uri="http://schemas.openxmlformats.org/presentationml/2006/ole">
            <p:oleObj spid="_x0000_s38929" name="Rovnice" r:id="rId12" imgW="152334" imgH="393529" progId="Equation.3">
              <p:embed/>
            </p:oleObj>
          </a:graphicData>
        </a:graphic>
      </p:graphicFrame>
      <p:graphicFrame>
        <p:nvGraphicFramePr>
          <p:cNvPr id="122962" name="Object 82"/>
          <p:cNvGraphicFramePr>
            <a:graphicFrameLocks noChangeAspect="1"/>
          </p:cNvGraphicFramePr>
          <p:nvPr/>
        </p:nvGraphicFramePr>
        <p:xfrm>
          <a:off x="6756400" y="4192588"/>
          <a:ext cx="808038" cy="1390650"/>
        </p:xfrm>
        <a:graphic>
          <a:graphicData uri="http://schemas.openxmlformats.org/presentationml/2006/ole">
            <p:oleObj spid="_x0000_s38930" name="Rovnice" r:id="rId13" imgW="228501" imgH="393529" progId="Equation.3">
              <p:embed/>
            </p:oleObj>
          </a:graphicData>
        </a:graphic>
      </p:graphicFrame>
      <p:graphicFrame>
        <p:nvGraphicFramePr>
          <p:cNvPr id="122963" name="Object 83"/>
          <p:cNvGraphicFramePr>
            <a:graphicFrameLocks noChangeAspect="1"/>
          </p:cNvGraphicFramePr>
          <p:nvPr/>
        </p:nvGraphicFramePr>
        <p:xfrm>
          <a:off x="4297363" y="4192588"/>
          <a:ext cx="539750" cy="1390650"/>
        </p:xfrm>
        <a:graphic>
          <a:graphicData uri="http://schemas.openxmlformats.org/presentationml/2006/ole">
            <p:oleObj spid="_x0000_s38931" name="Rovnice" r:id="rId14" imgW="152334" imgH="393529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2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2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2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2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29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29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29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29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2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2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2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29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2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2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29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2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2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2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29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99"/>
            </a:gs>
            <a:gs pos="17999">
              <a:srgbClr val="EBEE6C"/>
            </a:gs>
            <a:gs pos="0">
              <a:schemeClr val="accent6">
                <a:lumMod val="40000"/>
                <a:lumOff val="60000"/>
              </a:schemeClr>
            </a:gs>
            <a:gs pos="0">
              <a:srgbClr val="FFFF99"/>
            </a:gs>
            <a:gs pos="82001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Rectangle 2"/>
          <p:cNvSpPr>
            <a:spLocks noChangeArrowheads="1"/>
          </p:cNvSpPr>
          <p:nvPr/>
        </p:nvSpPr>
        <p:spPr bwMode="auto">
          <a:xfrm>
            <a:off x="496888" y="908050"/>
            <a:ext cx="8251825" cy="540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 sz="1800"/>
          </a:p>
        </p:txBody>
      </p:sp>
      <p:pic>
        <p:nvPicPr>
          <p:cNvPr id="161814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79850" y="3994150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813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2038" y="1484313"/>
            <a:ext cx="22574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812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80163" y="1484313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811" name="Picture 1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73488" y="1412875"/>
            <a:ext cx="229552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810" name="Picture 1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09663" y="3979863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809" name="Picture 1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08725" y="4005263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3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sr-Cyrl-CS" sz="3200" b="1" dirty="0">
                <a:solidFill>
                  <a:srgbClr val="284C6A"/>
                </a:solidFill>
                <a:latin typeface="Trebuchet MS" pitchFamily="34" charset="0"/>
              </a:rPr>
              <a:t>А сада </a:t>
            </a:r>
            <a:r>
              <a:rPr lang="sr-Cyrl-CS" sz="3200" b="1" dirty="0" smtClean="0">
                <a:solidFill>
                  <a:srgbClr val="284C6A"/>
                </a:solidFill>
                <a:latin typeface="Trebuchet MS" pitchFamily="34" charset="0"/>
              </a:rPr>
              <a:t> мало задатака </a:t>
            </a:r>
            <a:r>
              <a:rPr lang="sr-Cyrl-CS" sz="3200" b="1" dirty="0">
                <a:solidFill>
                  <a:srgbClr val="284C6A"/>
                </a:solidFill>
                <a:latin typeface="Trebuchet MS" pitchFamily="34" charset="0"/>
              </a:rPr>
              <a:t>– други део</a:t>
            </a:r>
            <a:r>
              <a:rPr lang="cs-CZ" sz="3200" b="1" dirty="0">
                <a:solidFill>
                  <a:srgbClr val="284C6A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539750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1800" b="1" dirty="0">
                <a:solidFill>
                  <a:srgbClr val="284C6A"/>
                </a:solidFill>
                <a:latin typeface="Trebuchet MS" pitchFamily="34" charset="0"/>
              </a:rPr>
              <a:t>Обојите написани део целине</a:t>
            </a:r>
            <a:r>
              <a:rPr lang="cs-CZ" sz="1800" b="1" dirty="0">
                <a:solidFill>
                  <a:srgbClr val="284C6A"/>
                </a:solidFill>
                <a:latin typeface="Trebuchet MS" pitchFamily="34" charset="0"/>
              </a:rPr>
              <a:t>:</a:t>
            </a:r>
          </a:p>
        </p:txBody>
      </p:sp>
      <p:graphicFrame>
        <p:nvGraphicFramePr>
          <p:cNvPr id="161803" name="Object 11"/>
          <p:cNvGraphicFramePr>
            <a:graphicFrameLocks noGrp="1" noChangeAspect="1"/>
          </p:cNvGraphicFramePr>
          <p:nvPr>
            <p:ph/>
          </p:nvPr>
        </p:nvGraphicFramePr>
        <p:xfrm>
          <a:off x="3433763" y="3713163"/>
          <a:ext cx="538162" cy="1282700"/>
        </p:xfrm>
        <a:graphic>
          <a:graphicData uri="http://schemas.openxmlformats.org/presentationml/2006/ole">
            <p:oleObj spid="_x0000_s39950" name="Rovnice" r:id="rId9" imgW="164957" imgH="393359" progId="Equation.3">
              <p:embed/>
            </p:oleObj>
          </a:graphicData>
        </a:graphic>
      </p:graphicFrame>
      <p:graphicFrame>
        <p:nvGraphicFramePr>
          <p:cNvPr id="161804" name="Object 12"/>
          <p:cNvGraphicFramePr>
            <a:graphicFrameLocks noChangeAspect="1"/>
          </p:cNvGraphicFramePr>
          <p:nvPr/>
        </p:nvGraphicFramePr>
        <p:xfrm>
          <a:off x="3543300" y="1341438"/>
          <a:ext cx="449263" cy="1257300"/>
        </p:xfrm>
        <a:graphic>
          <a:graphicData uri="http://schemas.openxmlformats.org/presentationml/2006/ole">
            <p:oleObj spid="_x0000_s39951" name="Equation" r:id="rId10" imgW="126835" imgH="355138" progId="Equation.3">
              <p:embed/>
            </p:oleObj>
          </a:graphicData>
        </a:graphic>
      </p:graphicFrame>
      <p:graphicFrame>
        <p:nvGraphicFramePr>
          <p:cNvPr id="161805" name="Object 13"/>
          <p:cNvGraphicFramePr>
            <a:graphicFrameLocks noChangeAspect="1"/>
          </p:cNvGraphicFramePr>
          <p:nvPr/>
        </p:nvGraphicFramePr>
        <p:xfrm>
          <a:off x="6096000" y="1341438"/>
          <a:ext cx="493713" cy="1257300"/>
        </p:xfrm>
        <a:graphic>
          <a:graphicData uri="http://schemas.openxmlformats.org/presentationml/2006/ole">
            <p:oleObj spid="_x0000_s39952" name="Equation" r:id="rId11" imgW="139639" imgH="355446" progId="Equation.3">
              <p:embed/>
            </p:oleObj>
          </a:graphicData>
        </a:graphic>
      </p:graphicFrame>
      <p:graphicFrame>
        <p:nvGraphicFramePr>
          <p:cNvPr id="161806" name="Object 14"/>
          <p:cNvGraphicFramePr>
            <a:graphicFrameLocks noChangeAspect="1"/>
          </p:cNvGraphicFramePr>
          <p:nvPr/>
        </p:nvGraphicFramePr>
        <p:xfrm>
          <a:off x="631825" y="1343025"/>
          <a:ext cx="495300" cy="1255713"/>
        </p:xfrm>
        <a:graphic>
          <a:graphicData uri="http://schemas.openxmlformats.org/presentationml/2006/ole">
            <p:oleObj spid="_x0000_s39953" name="Equation" r:id="rId12" imgW="139639" imgH="355446" progId="Equation.3">
              <p:embed/>
            </p:oleObj>
          </a:graphicData>
        </a:graphic>
      </p:graphicFrame>
      <p:graphicFrame>
        <p:nvGraphicFramePr>
          <p:cNvPr id="161807" name="Object 15"/>
          <p:cNvGraphicFramePr>
            <a:graphicFrameLocks noChangeAspect="1"/>
          </p:cNvGraphicFramePr>
          <p:nvPr/>
        </p:nvGraphicFramePr>
        <p:xfrm>
          <a:off x="5940425" y="3644900"/>
          <a:ext cx="808038" cy="1390650"/>
        </p:xfrm>
        <a:graphic>
          <a:graphicData uri="http://schemas.openxmlformats.org/presentationml/2006/ole">
            <p:oleObj spid="_x0000_s39954" name="Rovnice" r:id="rId13" imgW="228501" imgH="393529" progId="Equation.3">
              <p:embed/>
            </p:oleObj>
          </a:graphicData>
        </a:graphic>
      </p:graphicFrame>
      <p:graphicFrame>
        <p:nvGraphicFramePr>
          <p:cNvPr id="161808" name="Object 16"/>
          <p:cNvGraphicFramePr>
            <a:graphicFrameLocks noChangeAspect="1"/>
          </p:cNvGraphicFramePr>
          <p:nvPr/>
        </p:nvGraphicFramePr>
        <p:xfrm>
          <a:off x="488950" y="3644900"/>
          <a:ext cx="763588" cy="1390650"/>
        </p:xfrm>
        <a:graphic>
          <a:graphicData uri="http://schemas.openxmlformats.org/presentationml/2006/ole">
            <p:oleObj spid="_x0000_s39955" name="Rovnice" r:id="rId14" imgW="215713" imgH="393359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1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1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1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1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6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61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1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61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61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61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61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61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17999">
              <a:schemeClr val="accent1">
                <a:lumMod val="40000"/>
                <a:lumOff val="60000"/>
              </a:schemeClr>
            </a:gs>
            <a:gs pos="36000">
              <a:schemeClr val="accent1">
                <a:lumMod val="60000"/>
                <a:lumOff val="40000"/>
                <a:alpha val="87000"/>
              </a:schemeClr>
            </a:gs>
            <a:gs pos="61000">
              <a:schemeClr val="accent4">
                <a:lumMod val="75000"/>
                <a:alpha val="51000"/>
              </a:schemeClr>
            </a:gs>
            <a:gs pos="82001">
              <a:schemeClr val="accent4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3" name="Rectangle 2"/>
          <p:cNvSpPr>
            <a:spLocks noChangeArrowheads="1"/>
          </p:cNvSpPr>
          <p:nvPr/>
        </p:nvSpPr>
        <p:spPr bwMode="auto">
          <a:xfrm>
            <a:off x="496888" y="908050"/>
            <a:ext cx="8251825" cy="540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 sz="1800"/>
          </a:p>
        </p:txBody>
      </p:sp>
      <p:sp>
        <p:nvSpPr>
          <p:cNvPr id="13324" name="Rectangle 9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sr-Cyrl-CS" sz="3200" b="1" dirty="0">
                <a:solidFill>
                  <a:srgbClr val="284C6A"/>
                </a:solidFill>
                <a:latin typeface="Trebuchet MS" pitchFamily="34" charset="0"/>
              </a:rPr>
              <a:t>А сада </a:t>
            </a:r>
            <a:r>
              <a:rPr lang="sr-Cyrl-CS" sz="3200" b="1" dirty="0" smtClean="0">
                <a:solidFill>
                  <a:srgbClr val="284C6A"/>
                </a:solidFill>
                <a:latin typeface="Trebuchet MS" pitchFamily="34" charset="0"/>
              </a:rPr>
              <a:t> мало задатака– </a:t>
            </a:r>
            <a:r>
              <a:rPr lang="sr-Cyrl-CS" sz="3200" b="1" dirty="0">
                <a:solidFill>
                  <a:srgbClr val="284C6A"/>
                </a:solidFill>
                <a:latin typeface="Trebuchet MS" pitchFamily="34" charset="0"/>
              </a:rPr>
              <a:t>трећи део</a:t>
            </a:r>
            <a:endParaRPr lang="cs-CZ" sz="3200" b="1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63850" name="Rectangle 10"/>
          <p:cNvSpPr>
            <a:spLocks noChangeArrowheads="1"/>
          </p:cNvSpPr>
          <p:nvPr/>
        </p:nvSpPr>
        <p:spPr bwMode="auto">
          <a:xfrm>
            <a:off x="539750" y="1052513"/>
            <a:ext cx="80645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1800" b="1">
                <a:solidFill>
                  <a:srgbClr val="284C6A"/>
                </a:solidFill>
                <a:latin typeface="Trebuchet MS" pitchFamily="34" charset="0"/>
              </a:rPr>
              <a:t>Допуните недостајуће бројиоце или имениоце тако да разломак представља једну целину</a:t>
            </a:r>
            <a:r>
              <a:rPr lang="cs-CZ" sz="1800" b="1">
                <a:solidFill>
                  <a:srgbClr val="284C6A"/>
                </a:solidFill>
                <a:latin typeface="Trebuchet MS" pitchFamily="34" charset="0"/>
              </a:rPr>
              <a:t>:</a:t>
            </a:r>
          </a:p>
        </p:txBody>
      </p:sp>
      <p:graphicFrame>
        <p:nvGraphicFramePr>
          <p:cNvPr id="163851" name="Object 11"/>
          <p:cNvGraphicFramePr>
            <a:graphicFrameLocks noGrp="1" noChangeAspect="1"/>
          </p:cNvGraphicFramePr>
          <p:nvPr>
            <p:ph/>
          </p:nvPr>
        </p:nvGraphicFramePr>
        <p:xfrm>
          <a:off x="3708400" y="2997200"/>
          <a:ext cx="1335088" cy="1519238"/>
        </p:xfrm>
        <a:graphic>
          <a:graphicData uri="http://schemas.openxmlformats.org/presentationml/2006/ole">
            <p:oleObj spid="_x0000_s40980" name="Rovnice" r:id="rId3" imgW="368300" imgH="419100" progId="Equation.3">
              <p:embed/>
            </p:oleObj>
          </a:graphicData>
        </a:graphic>
      </p:graphicFrame>
      <p:graphicFrame>
        <p:nvGraphicFramePr>
          <p:cNvPr id="163852" name="Object 12"/>
          <p:cNvGraphicFramePr>
            <a:graphicFrameLocks noChangeAspect="1"/>
          </p:cNvGraphicFramePr>
          <p:nvPr/>
        </p:nvGraphicFramePr>
        <p:xfrm>
          <a:off x="3708400" y="1352550"/>
          <a:ext cx="1304925" cy="1481138"/>
        </p:xfrm>
        <a:graphic>
          <a:graphicData uri="http://schemas.openxmlformats.org/presentationml/2006/ole">
            <p:oleObj spid="_x0000_s40981" name="Rovnice" r:id="rId4" imgW="368300" imgH="419100" progId="Equation.3">
              <p:embed/>
            </p:oleObj>
          </a:graphicData>
        </a:graphic>
      </p:graphicFrame>
      <p:graphicFrame>
        <p:nvGraphicFramePr>
          <p:cNvPr id="163853" name="Object 13"/>
          <p:cNvGraphicFramePr>
            <a:graphicFrameLocks noChangeAspect="1"/>
          </p:cNvGraphicFramePr>
          <p:nvPr/>
        </p:nvGraphicFramePr>
        <p:xfrm>
          <a:off x="6221413" y="1341438"/>
          <a:ext cx="1303337" cy="1390650"/>
        </p:xfrm>
        <a:graphic>
          <a:graphicData uri="http://schemas.openxmlformats.org/presentationml/2006/ole">
            <p:oleObj spid="_x0000_s40982" name="Rovnice" r:id="rId5" imgW="368140" imgH="393529" progId="Equation.3">
              <p:embed/>
            </p:oleObj>
          </a:graphicData>
        </a:graphic>
      </p:graphicFrame>
      <p:graphicFrame>
        <p:nvGraphicFramePr>
          <p:cNvPr id="163854" name="Object 14"/>
          <p:cNvGraphicFramePr>
            <a:graphicFrameLocks noChangeAspect="1"/>
          </p:cNvGraphicFramePr>
          <p:nvPr/>
        </p:nvGraphicFramePr>
        <p:xfrm>
          <a:off x="1106488" y="1341438"/>
          <a:ext cx="1304925" cy="1390650"/>
        </p:xfrm>
        <a:graphic>
          <a:graphicData uri="http://schemas.openxmlformats.org/presentationml/2006/ole">
            <p:oleObj spid="_x0000_s40983" name="Rovnice" r:id="rId6" imgW="368140" imgH="393529" progId="Equation.3">
              <p:embed/>
            </p:oleObj>
          </a:graphicData>
        </a:graphic>
      </p:graphicFrame>
      <p:graphicFrame>
        <p:nvGraphicFramePr>
          <p:cNvPr id="163855" name="Object 15"/>
          <p:cNvGraphicFramePr>
            <a:graphicFrameLocks noChangeAspect="1"/>
          </p:cNvGraphicFramePr>
          <p:nvPr/>
        </p:nvGraphicFramePr>
        <p:xfrm>
          <a:off x="6227763" y="3021013"/>
          <a:ext cx="1301750" cy="1481137"/>
        </p:xfrm>
        <a:graphic>
          <a:graphicData uri="http://schemas.openxmlformats.org/presentationml/2006/ole">
            <p:oleObj spid="_x0000_s40984" name="Rovnice" r:id="rId7" imgW="368300" imgH="419100" progId="Equation.3">
              <p:embed/>
            </p:oleObj>
          </a:graphicData>
        </a:graphic>
      </p:graphicFrame>
      <p:graphicFrame>
        <p:nvGraphicFramePr>
          <p:cNvPr id="163856" name="Object 16"/>
          <p:cNvGraphicFramePr>
            <a:graphicFrameLocks noChangeAspect="1"/>
          </p:cNvGraphicFramePr>
          <p:nvPr/>
        </p:nvGraphicFramePr>
        <p:xfrm>
          <a:off x="1101725" y="3009900"/>
          <a:ext cx="1482725" cy="1390650"/>
        </p:xfrm>
        <a:graphic>
          <a:graphicData uri="http://schemas.openxmlformats.org/presentationml/2006/ole">
            <p:oleObj spid="_x0000_s40985" name="Rovnice" r:id="rId8" imgW="418918" imgH="393529" progId="Equation.3">
              <p:embed/>
            </p:oleObj>
          </a:graphicData>
        </a:graphic>
      </p:graphicFrame>
      <p:graphicFrame>
        <p:nvGraphicFramePr>
          <p:cNvPr id="163857" name="Object 17"/>
          <p:cNvGraphicFramePr>
            <a:graphicFrameLocks noChangeAspect="1"/>
          </p:cNvGraphicFramePr>
          <p:nvPr/>
        </p:nvGraphicFramePr>
        <p:xfrm>
          <a:off x="3708400" y="4699000"/>
          <a:ext cx="1335088" cy="1427163"/>
        </p:xfrm>
        <a:graphic>
          <a:graphicData uri="http://schemas.openxmlformats.org/presentationml/2006/ole">
            <p:oleObj spid="_x0000_s40986" name="Rovnice" r:id="rId9" imgW="368140" imgH="393529" progId="Equation.3">
              <p:embed/>
            </p:oleObj>
          </a:graphicData>
        </a:graphic>
      </p:graphicFrame>
      <p:graphicFrame>
        <p:nvGraphicFramePr>
          <p:cNvPr id="163858" name="Object 18"/>
          <p:cNvGraphicFramePr>
            <a:graphicFrameLocks noChangeAspect="1"/>
          </p:cNvGraphicFramePr>
          <p:nvPr/>
        </p:nvGraphicFramePr>
        <p:xfrm>
          <a:off x="6249988" y="4721225"/>
          <a:ext cx="1255712" cy="1392238"/>
        </p:xfrm>
        <a:graphic>
          <a:graphicData uri="http://schemas.openxmlformats.org/presentationml/2006/ole">
            <p:oleObj spid="_x0000_s40987" name="Rovnice" r:id="rId10" imgW="355292" imgH="393359" progId="Equation.3">
              <p:embed/>
            </p:oleObj>
          </a:graphicData>
        </a:graphic>
      </p:graphicFrame>
      <p:graphicFrame>
        <p:nvGraphicFramePr>
          <p:cNvPr id="163859" name="Object 19"/>
          <p:cNvGraphicFramePr>
            <a:graphicFrameLocks noChangeAspect="1"/>
          </p:cNvGraphicFramePr>
          <p:nvPr/>
        </p:nvGraphicFramePr>
        <p:xfrm>
          <a:off x="1057275" y="4686300"/>
          <a:ext cx="1573213" cy="1479550"/>
        </p:xfrm>
        <a:graphic>
          <a:graphicData uri="http://schemas.openxmlformats.org/presentationml/2006/ole">
            <p:oleObj spid="_x0000_s40988" name="Rovnice" r:id="rId11" imgW="444307" imgH="418918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3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3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3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63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63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>
                <a:alpha val="96000"/>
              </a:srgbClr>
            </a:gs>
            <a:gs pos="17999">
              <a:srgbClr val="99CCFF">
                <a:alpha val="96000"/>
              </a:srgbClr>
            </a:gs>
            <a:gs pos="36000">
              <a:srgbClr val="9966FF">
                <a:alpha val="58000"/>
              </a:srgbClr>
            </a:gs>
            <a:gs pos="61000">
              <a:srgbClr val="CC99FF">
                <a:alpha val="73000"/>
              </a:srgbClr>
            </a:gs>
            <a:gs pos="82001">
              <a:srgbClr val="99CCFF">
                <a:alpha val="67000"/>
              </a:srgbClr>
            </a:gs>
            <a:gs pos="100000">
              <a:srgbClr val="CCCCFF">
                <a:alpha val="90000"/>
              </a:srgb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571472" y="1714488"/>
            <a:ext cx="8358246" cy="4714908"/>
          </a:xfrm>
          <a:prstGeom prst="rect">
            <a:avLst/>
          </a:prstGeom>
          <a:solidFill>
            <a:schemeClr val="accent4">
              <a:lumMod val="20000"/>
              <a:lumOff val="80000"/>
              <a:alpha val="8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7711" name="Picture 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5069" y="1814502"/>
            <a:ext cx="23145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7699" name="Rectangle 3"/>
          <p:cNvSpPr>
            <a:spLocks noChangeArrowheads="1"/>
          </p:cNvSpPr>
          <p:nvPr/>
        </p:nvSpPr>
        <p:spPr bwMode="auto">
          <a:xfrm>
            <a:off x="409575" y="2603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 dirty="0">
                <a:solidFill>
                  <a:srgbClr val="284C6A"/>
                </a:solidFill>
                <a:latin typeface="Trebuchet MS" pitchFamily="34" charset="0"/>
              </a:rPr>
              <a:t>Разломак</a:t>
            </a:r>
            <a:endParaRPr lang="cs-CZ" sz="3200" b="1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468313" y="765175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 dirty="0">
                <a:solidFill>
                  <a:srgbClr val="284C6A"/>
                </a:solidFill>
                <a:latin typeface="Trebuchet MS" pitchFamily="34" charset="0"/>
              </a:rPr>
              <a:t>Служи за представљање дела целине</a:t>
            </a:r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. </a:t>
            </a:r>
            <a:endParaRPr lang="cs-CZ" sz="4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7701" name="Rectangle 5"/>
          <p:cNvSpPr>
            <a:spLocks noChangeArrowheads="1"/>
          </p:cNvSpPr>
          <p:nvPr/>
        </p:nvSpPr>
        <p:spPr bwMode="auto">
          <a:xfrm>
            <a:off x="468313" y="1125538"/>
            <a:ext cx="85328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 dirty="0">
                <a:solidFill>
                  <a:srgbClr val="284C6A"/>
                </a:solidFill>
                <a:latin typeface="Trebuchet MS" pitchFamily="34" charset="0"/>
              </a:rPr>
              <a:t>Ако поделимо целину на исте делове, добићемо разломак</a:t>
            </a:r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57705" name="AutoShape 9"/>
          <p:cNvSpPr>
            <a:spLocks noChangeArrowheads="1"/>
          </p:cNvSpPr>
          <p:nvPr/>
        </p:nvSpPr>
        <p:spPr bwMode="auto">
          <a:xfrm>
            <a:off x="1500166" y="4143380"/>
            <a:ext cx="2736850" cy="1512888"/>
          </a:xfrm>
          <a:prstGeom prst="cloudCallout">
            <a:avLst>
              <a:gd name="adj1" fmla="val 51912"/>
              <a:gd name="adj2" fmla="val -88194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Круг – једна целина</a:t>
            </a:r>
            <a:endParaRPr lang="cs-CZ" sz="2000" b="1">
              <a:latin typeface="Trebuchet MS" pitchFamily="34" charset="0"/>
            </a:endParaRPr>
          </a:p>
        </p:txBody>
      </p:sp>
      <p:graphicFrame>
        <p:nvGraphicFramePr>
          <p:cNvPr id="157709" name="Object 13"/>
          <p:cNvGraphicFramePr>
            <a:graphicFrameLocks noGrp="1" noChangeAspect="1"/>
          </p:cNvGraphicFramePr>
          <p:nvPr>
            <p:ph/>
          </p:nvPr>
        </p:nvGraphicFramePr>
        <p:xfrm>
          <a:off x="1212850" y="3284538"/>
          <a:ext cx="1081088" cy="2794000"/>
        </p:xfrm>
        <a:graphic>
          <a:graphicData uri="http://schemas.openxmlformats.org/presentationml/2006/ole">
            <p:oleObj spid="_x0000_s29702" name="Equation" r:id="rId4" imgW="152334" imgH="393529" progId="Equation.3">
              <p:embed/>
            </p:oleObj>
          </a:graphicData>
        </a:graphic>
      </p:graphicFrame>
      <p:graphicFrame>
        <p:nvGraphicFramePr>
          <p:cNvPr id="157710" name="Object 14"/>
          <p:cNvGraphicFramePr>
            <a:graphicFrameLocks noChangeAspect="1"/>
          </p:cNvGraphicFramePr>
          <p:nvPr/>
        </p:nvGraphicFramePr>
        <p:xfrm>
          <a:off x="6900863" y="3284538"/>
          <a:ext cx="1081087" cy="2794000"/>
        </p:xfrm>
        <a:graphic>
          <a:graphicData uri="http://schemas.openxmlformats.org/presentationml/2006/ole">
            <p:oleObj spid="_x0000_s29703" name="Rovnice" r:id="rId5" imgW="152334" imgH="393529" progId="Equation.3">
              <p:embed/>
            </p:oleObj>
          </a:graphicData>
        </a:graphic>
      </p:graphicFrame>
      <p:pic>
        <p:nvPicPr>
          <p:cNvPr id="157713" name="Picture 1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1857364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7714" name="Picture 1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1857364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7706" name="AutoShape 10"/>
          <p:cNvSpPr>
            <a:spLocks noChangeArrowheads="1"/>
          </p:cNvSpPr>
          <p:nvPr/>
        </p:nvSpPr>
        <p:spPr bwMode="auto">
          <a:xfrm>
            <a:off x="4929190" y="4214818"/>
            <a:ext cx="3643338" cy="2143139"/>
          </a:xfrm>
          <a:prstGeom prst="cloudCallout">
            <a:avLst>
              <a:gd name="adj1" fmla="val -32861"/>
              <a:gd name="adj2" fmla="val -80690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 dirty="0" smtClean="0">
                <a:latin typeface="Trebuchet MS" pitchFamily="34" charset="0"/>
              </a:rPr>
              <a:t>   Круг </a:t>
            </a:r>
            <a:r>
              <a:rPr lang="sr-Cyrl-CS" sz="2000" b="1" dirty="0">
                <a:latin typeface="Trebuchet MS" pitchFamily="34" charset="0"/>
              </a:rPr>
              <a:t>смо поделили на седам једнаких делова - седмине</a:t>
            </a:r>
            <a:r>
              <a:rPr lang="cs-CZ" sz="2000" b="1" dirty="0">
                <a:latin typeface="Trebuchet MS" pitchFamily="34" charset="0"/>
              </a:rPr>
              <a:t>.</a:t>
            </a:r>
          </a:p>
        </p:txBody>
      </p:sp>
      <p:sp>
        <p:nvSpPr>
          <p:cNvPr id="157707" name="AutoShape 11"/>
          <p:cNvSpPr>
            <a:spLocks noChangeArrowheads="1"/>
          </p:cNvSpPr>
          <p:nvPr/>
        </p:nvSpPr>
        <p:spPr bwMode="auto">
          <a:xfrm>
            <a:off x="928662" y="2000240"/>
            <a:ext cx="1984375" cy="1368425"/>
          </a:xfrm>
          <a:prstGeom prst="cloudCallout">
            <a:avLst>
              <a:gd name="adj1" fmla="val 105648"/>
              <a:gd name="adj2" fmla="val 1009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 dirty="0" smtClean="0">
                <a:latin typeface="Trebuchet MS" pitchFamily="34" charset="0"/>
              </a:rPr>
              <a:t>Четири седмине</a:t>
            </a:r>
            <a:endParaRPr lang="cs-CZ" sz="2000" b="1" dirty="0">
              <a:latin typeface="Trebuchet MS" pitchFamily="34" charset="0"/>
            </a:endParaRPr>
          </a:p>
        </p:txBody>
      </p:sp>
      <p:sp>
        <p:nvSpPr>
          <p:cNvPr id="157708" name="AutoShape 12"/>
          <p:cNvSpPr>
            <a:spLocks noChangeArrowheads="1"/>
          </p:cNvSpPr>
          <p:nvPr/>
        </p:nvSpPr>
        <p:spPr bwMode="auto">
          <a:xfrm>
            <a:off x="6588125" y="1916113"/>
            <a:ext cx="1984375" cy="1368425"/>
          </a:xfrm>
          <a:prstGeom prst="cloudCallout">
            <a:avLst>
              <a:gd name="adj1" fmla="val -107486"/>
              <a:gd name="adj2" fmla="val 4755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 dirty="0">
                <a:latin typeface="Trebuchet MS" pitchFamily="34" charset="0"/>
              </a:rPr>
              <a:t>Три седмине</a:t>
            </a:r>
            <a:endParaRPr lang="cs-CZ" sz="2000" b="1" dirty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57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57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1000"/>
                                        <p:tgtEl>
                                          <p:spTgt spid="15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5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5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57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7699" grpId="0"/>
      <p:bldP spid="157700" grpId="0"/>
      <p:bldP spid="157701" grpId="0"/>
      <p:bldP spid="157705" grpId="0" animBg="1"/>
      <p:bldP spid="157705" grpId="1" animBg="1"/>
      <p:bldP spid="157706" grpId="0" animBg="1"/>
      <p:bldP spid="157706" grpId="1" animBg="1"/>
      <p:bldP spid="157707" grpId="0" animBg="1"/>
      <p:bldP spid="15770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>
                <a:alpha val="74000"/>
              </a:srgbClr>
            </a:gs>
            <a:gs pos="39999">
              <a:srgbClr val="85C2FF">
                <a:alpha val="53000"/>
              </a:srgbClr>
            </a:gs>
            <a:gs pos="70000">
              <a:srgbClr val="C4D6EB"/>
            </a:gs>
            <a:gs pos="100000">
              <a:schemeClr val="accent1">
                <a:alpha val="81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468313" y="1700213"/>
            <a:ext cx="8207375" cy="46815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pic>
        <p:nvPicPr>
          <p:cNvPr id="158735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4238" y="1873250"/>
            <a:ext cx="229552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409575" y="2603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>
                <a:solidFill>
                  <a:srgbClr val="284C6A"/>
                </a:solidFill>
                <a:latin typeface="Trebuchet MS" pitchFamily="34" charset="0"/>
              </a:rPr>
              <a:t>Разломак</a:t>
            </a:r>
            <a:endParaRPr lang="cs-CZ" sz="32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auto">
          <a:xfrm>
            <a:off x="428596" y="785794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>
                <a:solidFill>
                  <a:srgbClr val="284C6A"/>
                </a:solidFill>
                <a:latin typeface="Trebuchet MS" pitchFamily="34" charset="0"/>
              </a:rPr>
              <a:t>Служи за представљање дела целине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. 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8726" name="Rectangle 6"/>
          <p:cNvSpPr>
            <a:spLocks noChangeArrowheads="1"/>
          </p:cNvSpPr>
          <p:nvPr/>
        </p:nvSpPr>
        <p:spPr bwMode="auto">
          <a:xfrm>
            <a:off x="468313" y="1125538"/>
            <a:ext cx="85328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>
                <a:solidFill>
                  <a:srgbClr val="284C6A"/>
                </a:solidFill>
                <a:latin typeface="Trebuchet MS" pitchFamily="34" charset="0"/>
              </a:rPr>
              <a:t>Ако поделимо целину на исте делове, добићемо разломак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58733" name="AutoShape 13"/>
          <p:cNvSpPr>
            <a:spLocks noChangeArrowheads="1"/>
          </p:cNvSpPr>
          <p:nvPr/>
        </p:nvSpPr>
        <p:spPr bwMode="auto">
          <a:xfrm>
            <a:off x="755650" y="1844675"/>
            <a:ext cx="1728788" cy="1368425"/>
          </a:xfrm>
          <a:prstGeom prst="cloudCallout">
            <a:avLst>
              <a:gd name="adj1" fmla="val 102343"/>
              <a:gd name="adj2" fmla="val 1009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Пет осмина</a:t>
            </a:r>
            <a:endParaRPr lang="cs-CZ" sz="2000" b="1">
              <a:latin typeface="Trebuchet MS" pitchFamily="34" charset="0"/>
            </a:endParaRPr>
          </a:p>
        </p:txBody>
      </p:sp>
      <p:pic>
        <p:nvPicPr>
          <p:cNvPr id="158736" name="Picture 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38525" y="1873250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8727" name="AutoShape 7"/>
          <p:cNvSpPr>
            <a:spLocks noChangeArrowheads="1"/>
          </p:cNvSpPr>
          <p:nvPr/>
        </p:nvSpPr>
        <p:spPr bwMode="auto">
          <a:xfrm>
            <a:off x="827088" y="4581525"/>
            <a:ext cx="2736850" cy="1512888"/>
          </a:xfrm>
          <a:prstGeom prst="cloudCallout">
            <a:avLst>
              <a:gd name="adj1" fmla="val 51912"/>
              <a:gd name="adj2" fmla="val -88194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Квадрат</a:t>
            </a:r>
            <a:r>
              <a:rPr lang="cs-CZ" sz="2000" b="1">
                <a:latin typeface="Trebuchet MS" pitchFamily="34" charset="0"/>
              </a:rPr>
              <a:t> – </a:t>
            </a:r>
            <a:r>
              <a:rPr lang="sr-Cyrl-CS" sz="2000" b="1">
                <a:latin typeface="Trebuchet MS" pitchFamily="34" charset="0"/>
              </a:rPr>
              <a:t>једна целина</a:t>
            </a:r>
            <a:endParaRPr lang="cs-CZ" sz="2000" b="1">
              <a:latin typeface="Trebuchet MS" pitchFamily="34" charset="0"/>
            </a:endParaRPr>
          </a:p>
        </p:txBody>
      </p:sp>
      <p:sp>
        <p:nvSpPr>
          <p:cNvPr id="158732" name="AutoShape 12"/>
          <p:cNvSpPr>
            <a:spLocks noChangeArrowheads="1"/>
          </p:cNvSpPr>
          <p:nvPr/>
        </p:nvSpPr>
        <p:spPr bwMode="auto">
          <a:xfrm>
            <a:off x="4786314" y="4286257"/>
            <a:ext cx="3602036" cy="1951032"/>
          </a:xfrm>
          <a:prstGeom prst="cloudCallout">
            <a:avLst>
              <a:gd name="adj1" fmla="val -32861"/>
              <a:gd name="adj2" fmla="val -80690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Квадрат смо поделили на осам једнаких делова - осмине</a:t>
            </a:r>
            <a:r>
              <a:rPr lang="cs-CZ" sz="2000" b="1">
                <a:latin typeface="Trebuchet MS" pitchFamily="34" charset="0"/>
              </a:rPr>
              <a:t>.</a:t>
            </a:r>
          </a:p>
        </p:txBody>
      </p:sp>
      <p:pic>
        <p:nvPicPr>
          <p:cNvPr id="158737" name="Picture 1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38525" y="1873250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8729" name="Object 9"/>
          <p:cNvGraphicFramePr>
            <a:graphicFrameLocks noChangeAspect="1"/>
          </p:cNvGraphicFramePr>
          <p:nvPr/>
        </p:nvGraphicFramePr>
        <p:xfrm>
          <a:off x="6900863" y="3284538"/>
          <a:ext cx="1081087" cy="2794000"/>
        </p:xfrm>
        <a:graphic>
          <a:graphicData uri="http://schemas.openxmlformats.org/presentationml/2006/ole">
            <p:oleObj spid="_x0000_s30726" name="Rovnice" r:id="rId6" imgW="152334" imgH="393529" progId="Equation.3">
              <p:embed/>
            </p:oleObj>
          </a:graphicData>
        </a:graphic>
      </p:graphicFrame>
      <p:graphicFrame>
        <p:nvGraphicFramePr>
          <p:cNvPr id="158728" name="Object 8"/>
          <p:cNvGraphicFramePr>
            <a:graphicFrameLocks noGrp="1" noChangeAspect="1"/>
          </p:cNvGraphicFramePr>
          <p:nvPr>
            <p:ph/>
          </p:nvPr>
        </p:nvGraphicFramePr>
        <p:xfrm>
          <a:off x="1212850" y="3284538"/>
          <a:ext cx="1081088" cy="2794000"/>
        </p:xfrm>
        <a:graphic>
          <a:graphicData uri="http://schemas.openxmlformats.org/presentationml/2006/ole">
            <p:oleObj spid="_x0000_s30727" name="Rovnice" r:id="rId7" imgW="152334" imgH="393529" progId="Equation.3">
              <p:embed/>
            </p:oleObj>
          </a:graphicData>
        </a:graphic>
      </p:graphicFrame>
      <p:sp>
        <p:nvSpPr>
          <p:cNvPr id="158734" name="AutoShape 14"/>
          <p:cNvSpPr>
            <a:spLocks noChangeArrowheads="1"/>
          </p:cNvSpPr>
          <p:nvPr/>
        </p:nvSpPr>
        <p:spPr bwMode="auto">
          <a:xfrm>
            <a:off x="6588125" y="1916113"/>
            <a:ext cx="1728788" cy="1368425"/>
          </a:xfrm>
          <a:prstGeom prst="cloudCallout">
            <a:avLst>
              <a:gd name="adj1" fmla="val -99954"/>
              <a:gd name="adj2" fmla="val 72620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Три осмине</a:t>
            </a:r>
            <a:endParaRPr lang="cs-CZ" sz="2000" b="1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5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58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5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1000"/>
                                        <p:tgtEl>
                                          <p:spTgt spid="15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5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5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2" grpId="0" animBg="1"/>
      <p:bldP spid="158724" grpId="0"/>
      <p:bldP spid="158725" grpId="0"/>
      <p:bldP spid="158726" grpId="0"/>
      <p:bldP spid="158733" grpId="0" animBg="1"/>
      <p:bldP spid="158727" grpId="0" animBg="1"/>
      <p:bldP spid="158727" grpId="1" animBg="1"/>
      <p:bldP spid="158732" grpId="0" animBg="1"/>
      <p:bldP spid="158732" grpId="1" animBg="1"/>
      <p:bldP spid="1587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>
                <a:alpha val="49000"/>
              </a:srgbClr>
            </a:gs>
            <a:gs pos="61000">
              <a:srgbClr val="FBA97D">
                <a:alpha val="75000"/>
              </a:srgbClr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468313" y="1700213"/>
            <a:ext cx="8207375" cy="4681537"/>
          </a:xfrm>
          <a:prstGeom prst="rect">
            <a:avLst/>
          </a:prstGeom>
          <a:solidFill>
            <a:schemeClr val="bg1">
              <a:alpha val="67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pic>
        <p:nvPicPr>
          <p:cNvPr id="159762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4238" y="1916113"/>
            <a:ext cx="229552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409575" y="2603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>
                <a:solidFill>
                  <a:srgbClr val="284C6A"/>
                </a:solidFill>
                <a:latin typeface="Trebuchet MS" pitchFamily="34" charset="0"/>
              </a:rPr>
              <a:t>Разломак</a:t>
            </a:r>
            <a:endParaRPr lang="cs-CZ" sz="32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9749" name="Rectangle 5"/>
          <p:cNvSpPr>
            <a:spLocks noChangeArrowheads="1"/>
          </p:cNvSpPr>
          <p:nvPr/>
        </p:nvSpPr>
        <p:spPr bwMode="auto">
          <a:xfrm>
            <a:off x="468313" y="765175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>
                <a:solidFill>
                  <a:srgbClr val="284C6A"/>
                </a:solidFill>
                <a:latin typeface="Trebuchet MS" pitchFamily="34" charset="0"/>
              </a:rPr>
              <a:t>Служи за представљање дела целине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. 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468313" y="1125538"/>
            <a:ext cx="85328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 dirty="0">
                <a:solidFill>
                  <a:srgbClr val="284C6A"/>
                </a:solidFill>
                <a:latin typeface="Trebuchet MS" pitchFamily="34" charset="0"/>
              </a:rPr>
              <a:t>Ако поделимо целину на исте делове, добићемо разломак</a:t>
            </a:r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59751" name="AutoShape 7"/>
          <p:cNvSpPr>
            <a:spLocks noChangeArrowheads="1"/>
          </p:cNvSpPr>
          <p:nvPr/>
        </p:nvSpPr>
        <p:spPr bwMode="auto">
          <a:xfrm>
            <a:off x="611188" y="1844675"/>
            <a:ext cx="2103437" cy="1368425"/>
          </a:xfrm>
          <a:prstGeom prst="cloudCallout">
            <a:avLst>
              <a:gd name="adj1" fmla="val 96019"/>
              <a:gd name="adj2" fmla="val 8005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Једна половина</a:t>
            </a:r>
            <a:endParaRPr lang="cs-CZ" sz="2000" b="1">
              <a:latin typeface="Trebuchet MS" pitchFamily="34" charset="0"/>
            </a:endParaRPr>
          </a:p>
        </p:txBody>
      </p:sp>
      <p:sp>
        <p:nvSpPr>
          <p:cNvPr id="159758" name="AutoShape 14"/>
          <p:cNvSpPr>
            <a:spLocks noChangeArrowheads="1"/>
          </p:cNvSpPr>
          <p:nvPr/>
        </p:nvSpPr>
        <p:spPr bwMode="auto">
          <a:xfrm>
            <a:off x="6588125" y="1916113"/>
            <a:ext cx="2127279" cy="1368425"/>
          </a:xfrm>
          <a:prstGeom prst="cloudCallout">
            <a:avLst>
              <a:gd name="adj1" fmla="val -94005"/>
              <a:gd name="adj2" fmla="val -2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Једна половина</a:t>
            </a:r>
            <a:endParaRPr lang="cs-CZ" sz="2000" b="1">
              <a:latin typeface="Trebuchet MS" pitchFamily="34" charset="0"/>
            </a:endParaRPr>
          </a:p>
        </p:txBody>
      </p:sp>
      <p:pic>
        <p:nvPicPr>
          <p:cNvPr id="159760" name="Picture 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4238" y="1916113"/>
            <a:ext cx="229552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9761" name="Picture 1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4238" y="1916113"/>
            <a:ext cx="229552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9753" name="AutoShape 9"/>
          <p:cNvSpPr>
            <a:spLocks noChangeArrowheads="1"/>
          </p:cNvSpPr>
          <p:nvPr/>
        </p:nvSpPr>
        <p:spPr bwMode="auto">
          <a:xfrm>
            <a:off x="827088" y="4581525"/>
            <a:ext cx="2736850" cy="1512888"/>
          </a:xfrm>
          <a:prstGeom prst="cloudCallout">
            <a:avLst>
              <a:gd name="adj1" fmla="val 54583"/>
              <a:gd name="adj2" fmla="val -91866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Квадрат</a:t>
            </a:r>
            <a:r>
              <a:rPr lang="cs-CZ" sz="2000" b="1">
                <a:latin typeface="Trebuchet MS" pitchFamily="34" charset="0"/>
              </a:rPr>
              <a:t> – </a:t>
            </a:r>
            <a:r>
              <a:rPr lang="sr-Cyrl-CS" sz="2000" b="1">
                <a:latin typeface="Trebuchet MS" pitchFamily="34" charset="0"/>
              </a:rPr>
              <a:t>једна целина</a:t>
            </a:r>
            <a:endParaRPr lang="cs-CZ" sz="2000" b="1">
              <a:latin typeface="Trebuchet MS" pitchFamily="34" charset="0"/>
            </a:endParaRPr>
          </a:p>
        </p:txBody>
      </p:sp>
      <p:sp>
        <p:nvSpPr>
          <p:cNvPr id="159754" name="AutoShape 10"/>
          <p:cNvSpPr>
            <a:spLocks noChangeArrowheads="1"/>
          </p:cNvSpPr>
          <p:nvPr/>
        </p:nvSpPr>
        <p:spPr bwMode="auto">
          <a:xfrm>
            <a:off x="4859338" y="4437063"/>
            <a:ext cx="3529012" cy="1800225"/>
          </a:xfrm>
          <a:prstGeom prst="cloudCallout">
            <a:avLst>
              <a:gd name="adj1" fmla="val -43162"/>
              <a:gd name="adj2" fmla="val -76630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Квадрат смо поделили на два једака дела - половине</a:t>
            </a:r>
            <a:r>
              <a:rPr lang="cs-CZ" sz="2000" b="1">
                <a:latin typeface="Trebuchet MS" pitchFamily="34" charset="0"/>
              </a:rPr>
              <a:t>.</a:t>
            </a:r>
          </a:p>
        </p:txBody>
      </p:sp>
      <p:graphicFrame>
        <p:nvGraphicFramePr>
          <p:cNvPr id="159757" name="Object 13"/>
          <p:cNvGraphicFramePr>
            <a:graphicFrameLocks noGrp="1" noChangeAspect="1"/>
          </p:cNvGraphicFramePr>
          <p:nvPr>
            <p:ph/>
          </p:nvPr>
        </p:nvGraphicFramePr>
        <p:xfrm>
          <a:off x="1212850" y="3284538"/>
          <a:ext cx="1081088" cy="2794000"/>
        </p:xfrm>
        <a:graphic>
          <a:graphicData uri="http://schemas.openxmlformats.org/presentationml/2006/ole">
            <p:oleObj spid="_x0000_s31750" name="Rovnice" r:id="rId6" imgW="152334" imgH="393529" progId="Equation.3">
              <p:embed/>
            </p:oleObj>
          </a:graphicData>
        </a:graphic>
      </p:graphicFrame>
      <p:graphicFrame>
        <p:nvGraphicFramePr>
          <p:cNvPr id="159756" name="Object 12"/>
          <p:cNvGraphicFramePr>
            <a:graphicFrameLocks noChangeAspect="1"/>
          </p:cNvGraphicFramePr>
          <p:nvPr/>
        </p:nvGraphicFramePr>
        <p:xfrm>
          <a:off x="6900863" y="3284538"/>
          <a:ext cx="1081087" cy="2794000"/>
        </p:xfrm>
        <a:graphic>
          <a:graphicData uri="http://schemas.openxmlformats.org/presentationml/2006/ole">
            <p:oleObj spid="_x0000_s31751" name="Rovnice" r:id="rId7" imgW="152334" imgH="393529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9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5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597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5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59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5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1000"/>
                                        <p:tgtEl>
                                          <p:spTgt spid="15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5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5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6" grpId="0" animBg="1"/>
      <p:bldP spid="159748" grpId="0"/>
      <p:bldP spid="159749" grpId="0"/>
      <p:bldP spid="159750" grpId="0"/>
      <p:bldP spid="159751" grpId="0" animBg="1"/>
      <p:bldP spid="159758" grpId="0" animBg="1"/>
      <p:bldP spid="159753" grpId="0" animBg="1"/>
      <p:bldP spid="159753" grpId="1" animBg="1"/>
      <p:bldP spid="159754" grpId="0" animBg="1"/>
      <p:bldP spid="15975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17999">
              <a:schemeClr val="accent2">
                <a:lumMod val="40000"/>
                <a:lumOff val="60000"/>
              </a:schemeClr>
            </a:gs>
            <a:gs pos="36000">
              <a:schemeClr val="accent2">
                <a:lumMod val="60000"/>
                <a:lumOff val="40000"/>
              </a:schemeClr>
            </a:gs>
            <a:gs pos="61000">
              <a:schemeClr val="accent2">
                <a:lumMod val="75000"/>
                <a:alpha val="54000"/>
              </a:schemeClr>
            </a:gs>
            <a:gs pos="82001">
              <a:schemeClr val="accent2">
                <a:lumMod val="40000"/>
                <a:lumOff val="60000"/>
              </a:schemeClr>
            </a:gs>
            <a:gs pos="100000">
              <a:schemeClr val="accent2">
                <a:lumMod val="5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468313" y="1412875"/>
            <a:ext cx="8135937" cy="4968875"/>
          </a:xfrm>
          <a:prstGeom prst="rect">
            <a:avLst/>
          </a:prstGeom>
          <a:solidFill>
            <a:schemeClr val="bg1">
              <a:alpha val="81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2579" name="Rectangle 3"/>
          <p:cNvSpPr>
            <a:spLocks noChangeArrowheads="1"/>
          </p:cNvSpPr>
          <p:nvPr/>
        </p:nvSpPr>
        <p:spPr bwMode="auto">
          <a:xfrm>
            <a:off x="409575" y="2603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>
                <a:solidFill>
                  <a:srgbClr val="284C6A"/>
                </a:solidFill>
                <a:latin typeface="Trebuchet MS" pitchFamily="34" charset="0"/>
              </a:rPr>
              <a:t>Запис разломка</a:t>
            </a:r>
            <a:endParaRPr lang="cs-CZ" sz="32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468313" y="765175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 dirty="0">
                <a:solidFill>
                  <a:srgbClr val="284C6A"/>
                </a:solidFill>
                <a:latin typeface="Trebuchet MS" pitchFamily="34" charset="0"/>
              </a:rPr>
              <a:t>Математички запис разломка се састоји од три дела</a:t>
            </a:r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. </a:t>
            </a:r>
            <a:endParaRPr lang="cs-CZ" sz="4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152584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0" y="1557338"/>
            <a:ext cx="23050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2588" name="AutoShape 12"/>
          <p:cNvSpPr>
            <a:spLocks noChangeArrowheads="1"/>
          </p:cNvSpPr>
          <p:nvPr/>
        </p:nvSpPr>
        <p:spPr bwMode="auto">
          <a:xfrm>
            <a:off x="4286248" y="1643050"/>
            <a:ext cx="2290774" cy="1368425"/>
          </a:xfrm>
          <a:prstGeom prst="cloudCallout">
            <a:avLst>
              <a:gd name="adj1" fmla="val -116759"/>
              <a:gd name="adj2" fmla="val 5801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 dirty="0">
                <a:latin typeface="Trebuchet MS" pitchFamily="34" charset="0"/>
              </a:rPr>
              <a:t>Три четвртине</a:t>
            </a:r>
            <a:endParaRPr lang="cs-CZ" sz="2000" b="1" dirty="0">
              <a:latin typeface="Trebuchet MS" pitchFamily="34" charset="0"/>
            </a:endParaRPr>
          </a:p>
        </p:txBody>
      </p:sp>
      <p:graphicFrame>
        <p:nvGraphicFramePr>
          <p:cNvPr id="152590" name="Object 14"/>
          <p:cNvGraphicFramePr>
            <a:graphicFrameLocks noChangeAspect="1"/>
          </p:cNvGraphicFramePr>
          <p:nvPr/>
        </p:nvGraphicFramePr>
        <p:xfrm>
          <a:off x="2608263" y="2636838"/>
          <a:ext cx="1171575" cy="2794000"/>
        </p:xfrm>
        <a:graphic>
          <a:graphicData uri="http://schemas.openxmlformats.org/presentationml/2006/ole">
            <p:oleObj spid="_x0000_s32772" name="Rovnice" r:id="rId4" imgW="164957" imgH="393359" progId="Equation.3">
              <p:embed/>
            </p:oleObj>
          </a:graphicData>
        </a:graphic>
      </p:graphicFrame>
      <p:sp>
        <p:nvSpPr>
          <p:cNvPr id="152592" name="AutoShape 16"/>
          <p:cNvSpPr>
            <a:spLocks noChangeArrowheads="1"/>
          </p:cNvSpPr>
          <p:nvPr/>
        </p:nvSpPr>
        <p:spPr bwMode="auto">
          <a:xfrm>
            <a:off x="5221288" y="3141663"/>
            <a:ext cx="2951162" cy="1368425"/>
          </a:xfrm>
          <a:prstGeom prst="cloudCallout">
            <a:avLst>
              <a:gd name="adj1" fmla="val -101750"/>
              <a:gd name="adj2" fmla="val 1624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Разломачка црта</a:t>
            </a:r>
            <a:endParaRPr lang="cs-CZ" sz="2000" b="1">
              <a:latin typeface="Trebuchet MS" pitchFamily="34" charset="0"/>
            </a:endParaRPr>
          </a:p>
        </p:txBody>
      </p:sp>
      <p:sp>
        <p:nvSpPr>
          <p:cNvPr id="152593" name="AutoShape 17"/>
          <p:cNvSpPr>
            <a:spLocks noChangeArrowheads="1"/>
          </p:cNvSpPr>
          <p:nvPr/>
        </p:nvSpPr>
        <p:spPr bwMode="auto">
          <a:xfrm>
            <a:off x="5076825" y="1557338"/>
            <a:ext cx="2951163" cy="1439862"/>
          </a:xfrm>
          <a:prstGeom prst="cloudCallout">
            <a:avLst>
              <a:gd name="adj1" fmla="val -101319"/>
              <a:gd name="adj2" fmla="val 63231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Бројилац (показује број делова</a:t>
            </a:r>
            <a:r>
              <a:rPr lang="cs-CZ" sz="1800" b="1">
                <a:latin typeface="Trebuchet MS" pitchFamily="34" charset="0"/>
              </a:rPr>
              <a:t>)</a:t>
            </a:r>
          </a:p>
        </p:txBody>
      </p:sp>
      <p:sp>
        <p:nvSpPr>
          <p:cNvPr id="152594" name="AutoShape 18"/>
          <p:cNvSpPr>
            <a:spLocks noChangeArrowheads="1"/>
          </p:cNvSpPr>
          <p:nvPr/>
        </p:nvSpPr>
        <p:spPr bwMode="auto">
          <a:xfrm>
            <a:off x="5003800" y="4710113"/>
            <a:ext cx="3095625" cy="1584325"/>
          </a:xfrm>
          <a:prstGeom prst="cloudCallout">
            <a:avLst>
              <a:gd name="adj1" fmla="val -94718"/>
              <a:gd name="adj2" fmla="val -46093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Именилац</a:t>
            </a:r>
            <a:endParaRPr lang="cs-CZ" sz="2000" b="1">
              <a:latin typeface="Trebuchet MS" pitchFamily="34" charset="0"/>
            </a:endParaRPr>
          </a:p>
          <a:p>
            <a:r>
              <a:rPr lang="cs-CZ" sz="1800" b="1">
                <a:latin typeface="Trebuchet MS" pitchFamily="34" charset="0"/>
              </a:rPr>
              <a:t>(</a:t>
            </a:r>
            <a:r>
              <a:rPr lang="sr-Cyrl-CS" sz="1800" b="1">
                <a:latin typeface="Trebuchet MS" pitchFamily="34" charset="0"/>
              </a:rPr>
              <a:t>одређује на колико делова је целина подељена</a:t>
            </a:r>
            <a:r>
              <a:rPr lang="cs-CZ" sz="1800" b="1">
                <a:latin typeface="Trebuchet MS" pitchFamily="34" charset="0"/>
              </a:rPr>
              <a:t>)</a:t>
            </a:r>
          </a:p>
        </p:txBody>
      </p:sp>
      <p:sp>
        <p:nvSpPr>
          <p:cNvPr id="152595" name="Rectangle 19"/>
          <p:cNvSpPr>
            <a:spLocks noChangeArrowheads="1"/>
          </p:cNvSpPr>
          <p:nvPr/>
        </p:nvSpPr>
        <p:spPr bwMode="auto">
          <a:xfrm>
            <a:off x="3851275" y="2924175"/>
            <a:ext cx="4649788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600" b="1" dirty="0">
                <a:solidFill>
                  <a:srgbClr val="FF0000"/>
                </a:solidFill>
                <a:latin typeface="Trebuchet MS" pitchFamily="34" charset="0"/>
              </a:rPr>
              <a:t>Три (једнака)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sr-Cyrl-CS" sz="3600" b="1" dirty="0">
                <a:solidFill>
                  <a:srgbClr val="FF0000"/>
                </a:solidFill>
                <a:latin typeface="Trebuchet MS" pitchFamily="34" charset="0"/>
              </a:rPr>
              <a:t>дела од 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sr-Cyrl-CS" sz="3600" b="1" dirty="0">
                <a:solidFill>
                  <a:srgbClr val="FF0000"/>
                </a:solidFill>
                <a:latin typeface="Trebuchet MS" pitchFamily="34" charset="0"/>
              </a:rPr>
              <a:t>четири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 (</a:t>
            </a:r>
            <a:r>
              <a:rPr lang="sr-Cyrl-CS" sz="3600" b="1" dirty="0">
                <a:solidFill>
                  <a:srgbClr val="FF0000"/>
                </a:solidFill>
                <a:latin typeface="Trebuchet MS" pitchFamily="34" charset="0"/>
              </a:rPr>
              <a:t>једнака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) </a:t>
            </a:r>
            <a:r>
              <a:rPr lang="sr-Cyrl-CS" sz="3600" b="1" dirty="0">
                <a:solidFill>
                  <a:srgbClr val="FF0000"/>
                </a:solidFill>
                <a:latin typeface="Trebuchet MS" pitchFamily="34" charset="0"/>
              </a:rPr>
              <a:t>дела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, </a:t>
            </a:r>
            <a:r>
              <a:rPr lang="sr-Cyrl-CS" sz="3600" b="1" dirty="0" smtClean="0">
                <a:solidFill>
                  <a:srgbClr val="FF0000"/>
                </a:solidFill>
                <a:latin typeface="Trebuchet MS" pitchFamily="34" charset="0"/>
              </a:rPr>
              <a:t>тј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. </a:t>
            </a:r>
            <a:r>
              <a:rPr lang="sr-Cyrl-RS" sz="3600" b="1" dirty="0">
                <a:solidFill>
                  <a:srgbClr val="FF0000"/>
                </a:solidFill>
                <a:latin typeface="Trebuchet MS" pitchFamily="34" charset="0"/>
              </a:rPr>
              <a:t>т</a:t>
            </a:r>
            <a:r>
              <a:rPr lang="sr-Cyrl-CS" sz="3600" b="1" smtClean="0">
                <a:solidFill>
                  <a:srgbClr val="FF0000"/>
                </a:solidFill>
                <a:latin typeface="Trebuchet MS" pitchFamily="34" charset="0"/>
              </a:rPr>
              <a:t>ри </a:t>
            </a:r>
            <a:r>
              <a:rPr lang="sr-Cyrl-CS" sz="3600" b="1" dirty="0">
                <a:solidFill>
                  <a:srgbClr val="FF0000"/>
                </a:solidFill>
                <a:latin typeface="Trebuchet MS" pitchFamily="34" charset="0"/>
              </a:rPr>
              <a:t>четвртине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.</a:t>
            </a:r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 </a:t>
            </a:r>
            <a:endParaRPr lang="cs-CZ" sz="4400" dirty="0">
              <a:solidFill>
                <a:srgbClr val="284C6A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5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52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5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5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5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52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52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52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5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 animBg="1"/>
      <p:bldP spid="152579" grpId="0"/>
      <p:bldP spid="152580" grpId="0"/>
      <p:bldP spid="152588" grpId="0" animBg="1"/>
      <p:bldP spid="152588" grpId="1" animBg="1"/>
      <p:bldP spid="152592" grpId="0" animBg="1"/>
      <p:bldP spid="152593" grpId="0" animBg="1"/>
      <p:bldP spid="152594" grpId="0" animBg="1"/>
      <p:bldP spid="1525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20000"/>
                <a:lumOff val="80000"/>
              </a:schemeClr>
            </a:gs>
            <a:gs pos="17999">
              <a:schemeClr val="accent3">
                <a:lumMod val="40000"/>
                <a:lumOff val="60000"/>
              </a:schemeClr>
            </a:gs>
            <a:gs pos="36000">
              <a:schemeClr val="accent3">
                <a:lumMod val="60000"/>
                <a:lumOff val="40000"/>
              </a:schemeClr>
            </a:gs>
            <a:gs pos="61000">
              <a:schemeClr val="accent3">
                <a:lumMod val="75000"/>
                <a:alpha val="52000"/>
              </a:schemeClr>
            </a:gs>
            <a:gs pos="82001">
              <a:schemeClr val="accent3">
                <a:lumMod val="40000"/>
                <a:lumOff val="60000"/>
              </a:schemeClr>
            </a:gs>
            <a:gs pos="100000">
              <a:schemeClr val="accent3">
                <a:lumMod val="5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642910" y="1071546"/>
            <a:ext cx="8135937" cy="5904000"/>
          </a:xfrm>
          <a:prstGeom prst="rect">
            <a:avLst/>
          </a:prstGeom>
          <a:blipFill dpi="0" rotWithShape="1">
            <a:blip r:embed="rId3">
              <a:alphaModFix amt="50000"/>
            </a:blip>
            <a:srcRect/>
            <a:stretch>
              <a:fillRect t="-5000"/>
            </a:stretch>
          </a:blip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 dirty="0">
              <a:solidFill>
                <a:srgbClr val="FF0000"/>
              </a:solidFill>
            </a:endParaRPr>
          </a:p>
        </p:txBody>
      </p:sp>
      <p:sp>
        <p:nvSpPr>
          <p:cNvPr id="152579" name="Rectangle 3"/>
          <p:cNvSpPr>
            <a:spLocks noChangeArrowheads="1"/>
          </p:cNvSpPr>
          <p:nvPr/>
        </p:nvSpPr>
        <p:spPr bwMode="auto">
          <a:xfrm>
            <a:off x="409575" y="2603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>
                <a:solidFill>
                  <a:srgbClr val="284C6A"/>
                </a:solidFill>
                <a:latin typeface="Trebuchet MS" pitchFamily="34" charset="0"/>
              </a:rPr>
              <a:t>Запис разломка</a:t>
            </a:r>
            <a:endParaRPr lang="cs-CZ" sz="32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468313" y="714357"/>
            <a:ext cx="820896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 dirty="0" smtClean="0">
                <a:solidFill>
                  <a:srgbClr val="284C6A"/>
                </a:solidFill>
                <a:latin typeface="Trebuchet MS" pitchFamily="34" charset="0"/>
              </a:rPr>
              <a:t>Важна напомена!</a:t>
            </a:r>
            <a:r>
              <a:rPr lang="cs-CZ" sz="2000" b="1" dirty="0" smtClean="0">
                <a:solidFill>
                  <a:srgbClr val="284C6A"/>
                </a:solidFill>
                <a:latin typeface="Trebuchet MS" pitchFamily="34" charset="0"/>
              </a:rPr>
              <a:t> </a:t>
            </a:r>
            <a:endParaRPr lang="cs-CZ" sz="4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2910" y="1142984"/>
            <a:ext cx="7715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200" u="sng" dirty="0" smtClean="0">
                <a:latin typeface="Times New Roman" pitchFamily="18" charset="0"/>
                <a:cs typeface="Times New Roman" pitchFamily="18" charset="0"/>
              </a:rPr>
              <a:t>Разломачка црта се налази у средини реда</a:t>
            </a:r>
            <a:endParaRPr lang="sr-Latn-C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71604" y="2357430"/>
            <a:ext cx="44291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Неисправно је писати:</a:t>
            </a:r>
            <a:endParaRPr lang="sr-Latn-C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85852" y="4214818"/>
            <a:ext cx="4714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Није исправно ни овако:</a:t>
            </a:r>
            <a:endParaRPr lang="sr-Latn-C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71538" y="5214950"/>
            <a:ext cx="628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Правилан запис разломка је овако:</a:t>
            </a:r>
            <a:endParaRPr lang="sr-Latn-C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4"/>
          <p:cNvGraphicFramePr>
            <a:graphicFrameLocks noChangeAspect="1"/>
          </p:cNvGraphicFramePr>
          <p:nvPr/>
        </p:nvGraphicFramePr>
        <p:xfrm>
          <a:off x="5715008" y="2428868"/>
          <a:ext cx="428625" cy="1022350"/>
        </p:xfrm>
        <a:graphic>
          <a:graphicData uri="http://schemas.openxmlformats.org/presentationml/2006/ole">
            <p:oleObj spid="_x0000_s50186" name="Equation" r:id="rId4" imgW="164957" imgH="393359" progId="Equation.3">
              <p:embed/>
            </p:oleObj>
          </a:graphicData>
        </a:graphic>
      </p:graphicFrame>
      <p:graphicFrame>
        <p:nvGraphicFramePr>
          <p:cNvPr id="4" name="Object 14"/>
          <p:cNvGraphicFramePr>
            <a:graphicFrameLocks noChangeAspect="1"/>
          </p:cNvGraphicFramePr>
          <p:nvPr/>
        </p:nvGraphicFramePr>
        <p:xfrm>
          <a:off x="5715008" y="3786190"/>
          <a:ext cx="428625" cy="1022350"/>
        </p:xfrm>
        <a:graphic>
          <a:graphicData uri="http://schemas.openxmlformats.org/presentationml/2006/ole">
            <p:oleObj spid="_x0000_s50187" name="Rovnice" r:id="rId5" imgW="164957" imgH="393359" progId="Equation.3">
              <p:embed/>
            </p:oleObj>
          </a:graphicData>
        </a:graphic>
      </p:graphicFrame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7286644" y="5072074"/>
          <a:ext cx="361950" cy="890587"/>
        </p:xfrm>
        <a:graphic>
          <a:graphicData uri="http://schemas.openxmlformats.org/presentationml/2006/ole">
            <p:oleObj spid="_x0000_s50188" name="Equation" r:id="rId6" imgW="139639" imgH="342751" progId="Equation.3">
              <p:embed/>
            </p:oleObj>
          </a:graphicData>
        </a:graphic>
      </p:graphicFrame>
      <p:sp>
        <p:nvSpPr>
          <p:cNvPr id="21" name="Smiley Face 20"/>
          <p:cNvSpPr/>
          <p:nvPr/>
        </p:nvSpPr>
        <p:spPr>
          <a:xfrm>
            <a:off x="7929586" y="5143512"/>
            <a:ext cx="500066" cy="557210"/>
          </a:xfrm>
          <a:prstGeom prst="smileyFac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cxnSp>
        <p:nvCxnSpPr>
          <p:cNvPr id="23" name="Straight Connector 22"/>
          <p:cNvCxnSpPr/>
          <p:nvPr/>
        </p:nvCxnSpPr>
        <p:spPr>
          <a:xfrm rot="16200000" flipH="1">
            <a:off x="5500694" y="2714620"/>
            <a:ext cx="857256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572132" y="2643182"/>
            <a:ext cx="785818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5500694" y="4143380"/>
            <a:ext cx="857256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572132" y="4071942"/>
            <a:ext cx="785818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572264" y="4071942"/>
            <a:ext cx="357190" cy="923330"/>
          </a:xfrm>
          <a:custGeom>
            <a:avLst/>
            <a:gdLst>
              <a:gd name="connsiteX0" fmla="*/ 0 w 714380"/>
              <a:gd name="connsiteY0" fmla="*/ 0 h 369332"/>
              <a:gd name="connsiteX1" fmla="*/ 714380 w 714380"/>
              <a:gd name="connsiteY1" fmla="*/ 0 h 369332"/>
              <a:gd name="connsiteX2" fmla="*/ 714380 w 714380"/>
              <a:gd name="connsiteY2" fmla="*/ 369332 h 369332"/>
              <a:gd name="connsiteX3" fmla="*/ 0 w 714380"/>
              <a:gd name="connsiteY3" fmla="*/ 369332 h 369332"/>
              <a:gd name="connsiteX4" fmla="*/ 0 w 714380"/>
              <a:gd name="connsiteY4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4380" h="369332">
                <a:moveTo>
                  <a:pt x="0" y="0"/>
                </a:moveTo>
                <a:lnTo>
                  <a:pt x="714380" y="0"/>
                </a:lnTo>
                <a:lnTo>
                  <a:pt x="714380" y="369332"/>
                </a:lnTo>
                <a:lnTo>
                  <a:pt x="0" y="369332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sym typeface="Wingdings"/>
              </a:rPr>
              <a:t>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86644" y="421481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500826" y="2428868"/>
            <a:ext cx="357190" cy="923330"/>
          </a:xfrm>
          <a:custGeom>
            <a:avLst/>
            <a:gdLst>
              <a:gd name="connsiteX0" fmla="*/ 0 w 714380"/>
              <a:gd name="connsiteY0" fmla="*/ 0 h 369332"/>
              <a:gd name="connsiteX1" fmla="*/ 714380 w 714380"/>
              <a:gd name="connsiteY1" fmla="*/ 0 h 369332"/>
              <a:gd name="connsiteX2" fmla="*/ 714380 w 714380"/>
              <a:gd name="connsiteY2" fmla="*/ 369332 h 369332"/>
              <a:gd name="connsiteX3" fmla="*/ 0 w 714380"/>
              <a:gd name="connsiteY3" fmla="*/ 369332 h 369332"/>
              <a:gd name="connsiteX4" fmla="*/ 0 w 714380"/>
              <a:gd name="connsiteY4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4380" h="369332">
                <a:moveTo>
                  <a:pt x="0" y="0"/>
                </a:moveTo>
                <a:lnTo>
                  <a:pt x="714380" y="0"/>
                </a:lnTo>
                <a:lnTo>
                  <a:pt x="714380" y="369332"/>
                </a:lnTo>
                <a:lnTo>
                  <a:pt x="0" y="369332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sym typeface="Wingdings"/>
              </a:rPr>
              <a:t>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 animBg="1"/>
      <p:bldP spid="152579" grpId="0"/>
      <p:bldP spid="152580" grpId="0"/>
      <p:bldP spid="12" grpId="0"/>
      <p:bldP spid="13" grpId="0"/>
      <p:bldP spid="15" grpId="0"/>
      <p:bldP spid="16" grpId="0"/>
      <p:bldP spid="21" grpId="0" animBg="1"/>
      <p:bldP spid="20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20000"/>
                <a:lumOff val="80000"/>
              </a:schemeClr>
            </a:gs>
            <a:gs pos="17999">
              <a:schemeClr val="accent1">
                <a:lumMod val="40000"/>
                <a:lumOff val="60000"/>
              </a:schemeClr>
            </a:gs>
            <a:gs pos="36000">
              <a:schemeClr val="accent1">
                <a:lumMod val="60000"/>
                <a:lumOff val="40000"/>
                <a:alpha val="87000"/>
              </a:schemeClr>
            </a:gs>
            <a:gs pos="61000">
              <a:schemeClr val="accent3">
                <a:lumMod val="75000"/>
                <a:alpha val="52000"/>
              </a:schemeClr>
            </a:gs>
            <a:gs pos="82001">
              <a:schemeClr val="accent3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468313" y="1412875"/>
            <a:ext cx="8135937" cy="4968875"/>
          </a:xfrm>
          <a:prstGeom prst="rect">
            <a:avLst/>
          </a:prstGeom>
          <a:solidFill>
            <a:schemeClr val="accent3">
              <a:lumMod val="20000"/>
              <a:lumOff val="80000"/>
              <a:alpha val="79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409575" y="2603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>
                <a:solidFill>
                  <a:srgbClr val="284C6A"/>
                </a:solidFill>
                <a:latin typeface="Trebuchet MS" pitchFamily="34" charset="0"/>
              </a:rPr>
              <a:t>Запис разломка</a:t>
            </a:r>
            <a:endParaRPr lang="cs-CZ" sz="32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468313" y="765175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>
                <a:solidFill>
                  <a:srgbClr val="284C6A"/>
                </a:solidFill>
                <a:latin typeface="Trebuchet MS" pitchFamily="34" charset="0"/>
              </a:rPr>
              <a:t>Математички запис разломка се састоји од три дела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153607" name="Object 7"/>
          <p:cNvGraphicFramePr>
            <a:graphicFrameLocks noChangeAspect="1"/>
          </p:cNvGraphicFramePr>
          <p:nvPr/>
        </p:nvGraphicFramePr>
        <p:xfrm>
          <a:off x="2652713" y="2636838"/>
          <a:ext cx="1081087" cy="2794000"/>
        </p:xfrm>
        <a:graphic>
          <a:graphicData uri="http://schemas.openxmlformats.org/presentationml/2006/ole">
            <p:oleObj spid="_x0000_s33796" name="Rovnice" r:id="rId3" imgW="152334" imgH="393529" progId="Equation.3">
              <p:embed/>
            </p:oleObj>
          </a:graphicData>
        </a:graphic>
      </p:graphicFrame>
      <p:sp>
        <p:nvSpPr>
          <p:cNvPr id="153608" name="AutoShape 8"/>
          <p:cNvSpPr>
            <a:spLocks noChangeArrowheads="1"/>
          </p:cNvSpPr>
          <p:nvPr/>
        </p:nvSpPr>
        <p:spPr bwMode="auto">
          <a:xfrm>
            <a:off x="5221288" y="3141663"/>
            <a:ext cx="2951162" cy="1368425"/>
          </a:xfrm>
          <a:prstGeom prst="cloudCallout">
            <a:avLst>
              <a:gd name="adj1" fmla="val -101750"/>
              <a:gd name="adj2" fmla="val 1624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Разломачка црта</a:t>
            </a:r>
            <a:endParaRPr lang="cs-CZ" sz="2000" b="1">
              <a:latin typeface="Trebuchet MS" pitchFamily="34" charset="0"/>
            </a:endParaRPr>
          </a:p>
        </p:txBody>
      </p:sp>
      <p:sp>
        <p:nvSpPr>
          <p:cNvPr id="153609" name="AutoShape 9"/>
          <p:cNvSpPr>
            <a:spLocks noChangeArrowheads="1"/>
          </p:cNvSpPr>
          <p:nvPr/>
        </p:nvSpPr>
        <p:spPr bwMode="auto">
          <a:xfrm>
            <a:off x="5076825" y="1557338"/>
            <a:ext cx="2951163" cy="1439862"/>
          </a:xfrm>
          <a:prstGeom prst="cloudCallout">
            <a:avLst>
              <a:gd name="adj1" fmla="val -101319"/>
              <a:gd name="adj2" fmla="val 63231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Бројилац</a:t>
            </a:r>
            <a:endParaRPr lang="cs-CZ" sz="2000" b="1">
              <a:latin typeface="Trebuchet MS" pitchFamily="34" charset="0"/>
            </a:endParaRPr>
          </a:p>
          <a:p>
            <a:r>
              <a:rPr lang="cs-CZ" sz="1800" b="1">
                <a:latin typeface="Trebuchet MS" pitchFamily="34" charset="0"/>
              </a:rPr>
              <a:t>(</a:t>
            </a:r>
            <a:r>
              <a:rPr lang="sr-Cyrl-CS" sz="1800" b="1">
                <a:latin typeface="Trebuchet MS" pitchFamily="34" charset="0"/>
              </a:rPr>
              <a:t>показује број делова</a:t>
            </a:r>
            <a:r>
              <a:rPr lang="cs-CZ" sz="1800" b="1">
                <a:latin typeface="Trebuchet MS" pitchFamily="34" charset="0"/>
              </a:rPr>
              <a:t>)</a:t>
            </a:r>
          </a:p>
        </p:txBody>
      </p:sp>
      <p:sp>
        <p:nvSpPr>
          <p:cNvPr id="153610" name="AutoShape 10"/>
          <p:cNvSpPr>
            <a:spLocks noChangeArrowheads="1"/>
          </p:cNvSpPr>
          <p:nvPr/>
        </p:nvSpPr>
        <p:spPr bwMode="auto">
          <a:xfrm>
            <a:off x="5000628" y="4572009"/>
            <a:ext cx="3098797" cy="1722430"/>
          </a:xfrm>
          <a:prstGeom prst="cloudCallout">
            <a:avLst>
              <a:gd name="adj1" fmla="val -94718"/>
              <a:gd name="adj2" fmla="val -46093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 dirty="0">
                <a:latin typeface="Trebuchet MS" pitchFamily="34" charset="0"/>
              </a:rPr>
              <a:t>именилац</a:t>
            </a:r>
            <a:endParaRPr lang="cs-CZ" sz="2000" b="1" dirty="0">
              <a:latin typeface="Trebuchet MS" pitchFamily="34" charset="0"/>
            </a:endParaRPr>
          </a:p>
          <a:p>
            <a:r>
              <a:rPr lang="cs-CZ" sz="1800" b="1" dirty="0">
                <a:latin typeface="Trebuchet MS" pitchFamily="34" charset="0"/>
              </a:rPr>
              <a:t>(</a:t>
            </a:r>
            <a:r>
              <a:rPr lang="sr-Cyrl-CS" sz="1800" b="1" dirty="0">
                <a:latin typeface="Trebuchet MS" pitchFamily="34" charset="0"/>
              </a:rPr>
              <a:t>Одређује на колико делова је целилна подељена</a:t>
            </a:r>
            <a:r>
              <a:rPr lang="cs-CZ" sz="1800" b="1" dirty="0">
                <a:latin typeface="Trebuchet MS" pitchFamily="34" charset="0"/>
              </a:rPr>
              <a:t>)</a:t>
            </a:r>
          </a:p>
        </p:txBody>
      </p:sp>
      <p:pic>
        <p:nvPicPr>
          <p:cNvPr id="153612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6900" y="1522413"/>
            <a:ext cx="231457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3" name="Rectangle 13"/>
          <p:cNvSpPr>
            <a:spLocks noChangeArrowheads="1"/>
          </p:cNvSpPr>
          <p:nvPr/>
        </p:nvSpPr>
        <p:spPr bwMode="auto">
          <a:xfrm>
            <a:off x="3851275" y="2781300"/>
            <a:ext cx="457835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Пет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 (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једнаких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) 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делова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од шест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 (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једнаких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) 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делова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, 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одн.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пет шестина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.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3614" name="Rectangle 14"/>
          <p:cNvSpPr>
            <a:spLocks noChangeArrowheads="1"/>
          </p:cNvSpPr>
          <p:nvPr/>
        </p:nvSpPr>
        <p:spPr bwMode="auto">
          <a:xfrm>
            <a:off x="2808288" y="1628775"/>
            <a:ext cx="55086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>
                <a:solidFill>
                  <a:srgbClr val="284C6A"/>
                </a:solidFill>
                <a:latin typeface="Trebuchet MS" pitchFamily="34" charset="0"/>
              </a:rPr>
              <a:t>Запиши у облику разломка црвени део целине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5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53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5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5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5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53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53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536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5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 animBg="1"/>
      <p:bldP spid="153603" grpId="0"/>
      <p:bldP spid="153604" grpId="0"/>
      <p:bldP spid="153608" grpId="0" animBg="1"/>
      <p:bldP spid="153608" grpId="1" animBg="1"/>
      <p:bldP spid="153609" grpId="0" animBg="1"/>
      <p:bldP spid="153609" grpId="1" animBg="1"/>
      <p:bldP spid="153610" grpId="0" animBg="1"/>
      <p:bldP spid="153610" grpId="1" animBg="1"/>
      <p:bldP spid="153613" grpId="0"/>
      <p:bldP spid="153614" grpId="0"/>
      <p:bldP spid="15361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17999">
              <a:schemeClr val="accent1">
                <a:lumMod val="40000"/>
                <a:lumOff val="60000"/>
              </a:schemeClr>
            </a:gs>
            <a:gs pos="36000">
              <a:schemeClr val="accent1">
                <a:lumMod val="60000"/>
                <a:lumOff val="40000"/>
                <a:alpha val="87000"/>
              </a:schemeClr>
            </a:gs>
            <a:gs pos="61000">
              <a:schemeClr val="accent4">
                <a:lumMod val="75000"/>
                <a:alpha val="51000"/>
              </a:schemeClr>
            </a:gs>
            <a:gs pos="82001">
              <a:schemeClr val="accent4">
                <a:lumMod val="60000"/>
                <a:lumOff val="4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ChangeArrowheads="1"/>
          </p:cNvSpPr>
          <p:nvPr/>
        </p:nvSpPr>
        <p:spPr bwMode="auto">
          <a:xfrm>
            <a:off x="468313" y="1412875"/>
            <a:ext cx="8461375" cy="4968875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409575" y="2603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>
                <a:solidFill>
                  <a:srgbClr val="284C6A"/>
                </a:solidFill>
                <a:latin typeface="Trebuchet MS" pitchFamily="34" charset="0"/>
              </a:rPr>
              <a:t>Запис разломка</a:t>
            </a:r>
            <a:endParaRPr lang="cs-CZ" sz="32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468313" y="765175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>
                <a:solidFill>
                  <a:srgbClr val="284C6A"/>
                </a:solidFill>
                <a:latin typeface="Trebuchet MS" pitchFamily="34" charset="0"/>
              </a:rPr>
              <a:t>Математички запис разломка се састоји од три дела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160773" name="Object 5"/>
          <p:cNvGraphicFramePr>
            <a:graphicFrameLocks noChangeAspect="1"/>
          </p:cNvGraphicFramePr>
          <p:nvPr/>
        </p:nvGraphicFramePr>
        <p:xfrm>
          <a:off x="2652713" y="2636838"/>
          <a:ext cx="1081087" cy="2794000"/>
        </p:xfrm>
        <a:graphic>
          <a:graphicData uri="http://schemas.openxmlformats.org/presentationml/2006/ole">
            <p:oleObj spid="_x0000_s34820" name="Rovnice" r:id="rId3" imgW="152334" imgH="393529" progId="Equation.3">
              <p:embed/>
            </p:oleObj>
          </a:graphicData>
        </a:graphic>
      </p:graphicFrame>
      <p:sp>
        <p:nvSpPr>
          <p:cNvPr id="160774" name="AutoShape 6"/>
          <p:cNvSpPr>
            <a:spLocks noChangeArrowheads="1"/>
          </p:cNvSpPr>
          <p:nvPr/>
        </p:nvSpPr>
        <p:spPr bwMode="auto">
          <a:xfrm>
            <a:off x="5221288" y="3141663"/>
            <a:ext cx="2951162" cy="1368425"/>
          </a:xfrm>
          <a:prstGeom prst="cloudCallout">
            <a:avLst>
              <a:gd name="adj1" fmla="val -101750"/>
              <a:gd name="adj2" fmla="val 1624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000" b="1">
                <a:latin typeface="Trebuchet MS" pitchFamily="34" charset="0"/>
              </a:rPr>
              <a:t>Разломачка црта</a:t>
            </a:r>
            <a:endParaRPr lang="cs-CZ" sz="2000" b="1">
              <a:latin typeface="Trebuchet MS" pitchFamily="34" charset="0"/>
            </a:endParaRPr>
          </a:p>
        </p:txBody>
      </p:sp>
      <p:sp>
        <p:nvSpPr>
          <p:cNvPr id="160775" name="AutoShape 7"/>
          <p:cNvSpPr>
            <a:spLocks noChangeArrowheads="1"/>
          </p:cNvSpPr>
          <p:nvPr/>
        </p:nvSpPr>
        <p:spPr bwMode="auto">
          <a:xfrm>
            <a:off x="5076825" y="1557338"/>
            <a:ext cx="2951163" cy="1439862"/>
          </a:xfrm>
          <a:prstGeom prst="cloudCallout">
            <a:avLst>
              <a:gd name="adj1" fmla="val -101319"/>
              <a:gd name="adj2" fmla="val 63231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sr-Cyrl-CS" sz="2400" b="1">
                <a:latin typeface="Trebuchet MS" pitchFamily="34" charset="0"/>
              </a:rPr>
              <a:t>Бројилац</a:t>
            </a:r>
            <a:endParaRPr lang="cs-CZ" sz="2400" b="1">
              <a:latin typeface="Trebuchet MS" pitchFamily="34" charset="0"/>
            </a:endParaRPr>
          </a:p>
          <a:p>
            <a:r>
              <a:rPr lang="cs-CZ" sz="2000" b="1">
                <a:latin typeface="Trebuchet MS" pitchFamily="34" charset="0"/>
              </a:rPr>
              <a:t>(</a:t>
            </a:r>
            <a:r>
              <a:rPr lang="sr-Cyrl-CS" sz="2000" b="1">
                <a:latin typeface="Trebuchet MS" pitchFamily="34" charset="0"/>
              </a:rPr>
              <a:t>показује број делова</a:t>
            </a:r>
            <a:r>
              <a:rPr lang="cs-CZ" sz="2000" b="1">
                <a:latin typeface="Trebuchet MS" pitchFamily="34" charset="0"/>
              </a:rPr>
              <a:t>)</a:t>
            </a:r>
          </a:p>
        </p:txBody>
      </p:sp>
      <p:sp>
        <p:nvSpPr>
          <p:cNvPr id="160776" name="AutoShape 8"/>
          <p:cNvSpPr>
            <a:spLocks noChangeArrowheads="1"/>
          </p:cNvSpPr>
          <p:nvPr/>
        </p:nvSpPr>
        <p:spPr bwMode="auto">
          <a:xfrm>
            <a:off x="5003800" y="4572000"/>
            <a:ext cx="3425825" cy="1722438"/>
          </a:xfrm>
          <a:prstGeom prst="cloudCallout">
            <a:avLst>
              <a:gd name="adj1" fmla="val -94718"/>
              <a:gd name="adj2" fmla="val -46093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sr-Cyrl-CS" sz="1800" b="1">
              <a:latin typeface="Trebuchet MS" pitchFamily="34" charset="0"/>
            </a:endParaRPr>
          </a:p>
          <a:p>
            <a:r>
              <a:rPr lang="sr-Cyrl-CS" sz="1800" b="1">
                <a:latin typeface="Trebuchet MS" pitchFamily="34" charset="0"/>
              </a:rPr>
              <a:t>именилац</a:t>
            </a:r>
            <a:endParaRPr lang="cs-CZ" sz="1800" b="1">
              <a:latin typeface="Trebuchet MS" pitchFamily="34" charset="0"/>
            </a:endParaRPr>
          </a:p>
          <a:p>
            <a:r>
              <a:rPr lang="cs-CZ" sz="1800" b="1">
                <a:latin typeface="Trebuchet MS" pitchFamily="34" charset="0"/>
              </a:rPr>
              <a:t>(</a:t>
            </a:r>
            <a:r>
              <a:rPr lang="sr-Cyrl-CS" sz="1800" b="1">
                <a:latin typeface="Trebuchet MS" pitchFamily="34" charset="0"/>
              </a:rPr>
              <a:t>Одређује на колико делова је целина подељена</a:t>
            </a:r>
            <a:r>
              <a:rPr lang="cs-CZ" sz="1800" b="1">
                <a:latin typeface="Trebuchet MS" pitchFamily="34" charset="0"/>
              </a:rPr>
              <a:t>)</a:t>
            </a:r>
          </a:p>
          <a:p>
            <a:endParaRPr lang="cs-CZ" sz="1800" b="1">
              <a:latin typeface="Trebuchet MS" pitchFamily="34" charset="0"/>
            </a:endParaRPr>
          </a:p>
        </p:txBody>
      </p:sp>
      <p:sp>
        <p:nvSpPr>
          <p:cNvPr id="160778" name="Rectangle 10"/>
          <p:cNvSpPr>
            <a:spLocks noChangeArrowheads="1"/>
          </p:cNvSpPr>
          <p:nvPr/>
        </p:nvSpPr>
        <p:spPr bwMode="auto">
          <a:xfrm>
            <a:off x="3929063" y="2928938"/>
            <a:ext cx="4929187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Пет 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(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истих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) 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делова од осам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 (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истих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) 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делова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, 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одн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. </a:t>
            </a:r>
            <a:r>
              <a:rPr lang="sr-Cyrl-CS" sz="3600" b="1">
                <a:solidFill>
                  <a:srgbClr val="FF0000"/>
                </a:solidFill>
                <a:latin typeface="Trebuchet MS" pitchFamily="34" charset="0"/>
              </a:rPr>
              <a:t>пет осмина</a:t>
            </a:r>
            <a:r>
              <a:rPr lang="cs-CZ" sz="3600" b="1">
                <a:solidFill>
                  <a:srgbClr val="FF0000"/>
                </a:solidFill>
                <a:latin typeface="Trebuchet MS" pitchFamily="34" charset="0"/>
              </a:rPr>
              <a:t>.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160779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0" y="1470025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0780" name="Rectangle 12"/>
          <p:cNvSpPr>
            <a:spLocks noChangeArrowheads="1"/>
          </p:cNvSpPr>
          <p:nvPr/>
        </p:nvSpPr>
        <p:spPr bwMode="auto">
          <a:xfrm>
            <a:off x="2808288" y="1628775"/>
            <a:ext cx="55086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>
                <a:solidFill>
                  <a:srgbClr val="284C6A"/>
                </a:solidFill>
                <a:latin typeface="Trebuchet MS" pitchFamily="34" charset="0"/>
              </a:rPr>
              <a:t>Запиши у облику разломка жути део целине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. 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60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6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60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60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 animBg="1"/>
      <p:bldP spid="160771" grpId="0"/>
      <p:bldP spid="160772" grpId="0"/>
      <p:bldP spid="160774" grpId="0" animBg="1"/>
      <p:bldP spid="160774" grpId="1" animBg="1"/>
      <p:bldP spid="160775" grpId="0" animBg="1"/>
      <p:bldP spid="160775" grpId="1" animBg="1"/>
      <p:bldP spid="160776" grpId="0" animBg="1"/>
      <p:bldP spid="160776" grpId="1" animBg="1"/>
      <p:bldP spid="160778" grpId="0"/>
      <p:bldP spid="1607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99"/>
            </a:gs>
            <a:gs pos="17999">
              <a:srgbClr val="EBEE6C"/>
            </a:gs>
            <a:gs pos="0">
              <a:schemeClr val="accent6">
                <a:lumMod val="40000"/>
                <a:lumOff val="60000"/>
              </a:schemeClr>
            </a:gs>
            <a:gs pos="0">
              <a:srgbClr val="FFFF99"/>
            </a:gs>
            <a:gs pos="82001">
              <a:schemeClr val="accent6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468313" y="1357313"/>
            <a:ext cx="8532812" cy="5024437"/>
          </a:xfrm>
          <a:prstGeom prst="rect">
            <a:avLst/>
          </a:prstGeom>
          <a:solidFill>
            <a:schemeClr val="accent6">
              <a:lumMod val="20000"/>
              <a:lumOff val="80000"/>
              <a:alpha val="9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409575" y="2603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3200" b="1">
                <a:solidFill>
                  <a:srgbClr val="284C6A"/>
                </a:solidFill>
                <a:latin typeface="Trebuchet MS" pitchFamily="34" charset="0"/>
              </a:rPr>
              <a:t>Запис разломка</a:t>
            </a:r>
            <a:endParaRPr lang="cs-CZ" sz="32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468313" y="765175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sr-Cyrl-CS" sz="2000" b="1">
                <a:solidFill>
                  <a:srgbClr val="284C6A"/>
                </a:solidFill>
                <a:latin typeface="Trebuchet MS" pitchFamily="34" charset="0"/>
              </a:rPr>
              <a:t>Запиши у облику разломка следеће обојене делове целине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. 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154635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663" y="1557338"/>
            <a:ext cx="231457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629" name="Object 5"/>
          <p:cNvGraphicFramePr>
            <a:graphicFrameLocks noChangeAspect="1"/>
          </p:cNvGraphicFramePr>
          <p:nvPr/>
        </p:nvGraphicFramePr>
        <p:xfrm>
          <a:off x="2714625" y="2571750"/>
          <a:ext cx="555625" cy="1441450"/>
        </p:xfrm>
        <a:graphic>
          <a:graphicData uri="http://schemas.openxmlformats.org/presentationml/2006/ole">
            <p:oleObj spid="_x0000_s35854" name="Rovnice" r:id="rId4" imgW="152334" imgH="393529" progId="Equation.3">
              <p:embed/>
            </p:oleObj>
          </a:graphicData>
        </a:graphic>
      </p:graphicFrame>
      <p:pic>
        <p:nvPicPr>
          <p:cNvPr id="154636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33750" y="1557338"/>
            <a:ext cx="229552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640" name="Object 16"/>
          <p:cNvGraphicFramePr>
            <a:graphicFrameLocks noChangeAspect="1"/>
          </p:cNvGraphicFramePr>
          <p:nvPr/>
        </p:nvGraphicFramePr>
        <p:xfrm>
          <a:off x="5500688" y="2571750"/>
          <a:ext cx="555625" cy="1441450"/>
        </p:xfrm>
        <a:graphic>
          <a:graphicData uri="http://schemas.openxmlformats.org/presentationml/2006/ole">
            <p:oleObj spid="_x0000_s35855" name="Rovnice" r:id="rId6" imgW="152334" imgH="393529" progId="Equation.3">
              <p:embed/>
            </p:oleObj>
          </a:graphicData>
        </a:graphic>
      </p:graphicFrame>
      <p:pic>
        <p:nvPicPr>
          <p:cNvPr id="154641" name="Picture 1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21388" y="1600200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642" name="Object 18"/>
          <p:cNvGraphicFramePr>
            <a:graphicFrameLocks noChangeAspect="1"/>
          </p:cNvGraphicFramePr>
          <p:nvPr/>
        </p:nvGraphicFramePr>
        <p:xfrm>
          <a:off x="8072438" y="2571750"/>
          <a:ext cx="833437" cy="1441450"/>
        </p:xfrm>
        <a:graphic>
          <a:graphicData uri="http://schemas.openxmlformats.org/presentationml/2006/ole">
            <p:oleObj spid="_x0000_s35856" name="Rovnice" r:id="rId8" imgW="228501" imgH="393529" progId="Equation.3">
              <p:embed/>
            </p:oleObj>
          </a:graphicData>
        </a:graphic>
      </p:graphicFrame>
      <p:pic>
        <p:nvPicPr>
          <p:cNvPr id="154643" name="Picture 1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90888" y="3908425"/>
            <a:ext cx="234315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644" name="Object 20"/>
          <p:cNvGraphicFramePr>
            <a:graphicFrameLocks noChangeAspect="1"/>
          </p:cNvGraphicFramePr>
          <p:nvPr/>
        </p:nvGraphicFramePr>
        <p:xfrm>
          <a:off x="5429250" y="4929188"/>
          <a:ext cx="787400" cy="1441450"/>
        </p:xfrm>
        <a:graphic>
          <a:graphicData uri="http://schemas.openxmlformats.org/presentationml/2006/ole">
            <p:oleObj spid="_x0000_s35857" name="Rovnice" r:id="rId10" imgW="215713" imgH="393359" progId="Equation.3">
              <p:embed/>
            </p:oleObj>
          </a:graphicData>
        </a:graphic>
      </p:graphicFrame>
      <p:pic>
        <p:nvPicPr>
          <p:cNvPr id="154645" name="Picture 2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021388" y="3979863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646" name="Object 22"/>
          <p:cNvGraphicFramePr>
            <a:graphicFrameLocks noChangeAspect="1"/>
          </p:cNvGraphicFramePr>
          <p:nvPr/>
        </p:nvGraphicFramePr>
        <p:xfrm>
          <a:off x="8286750" y="4929188"/>
          <a:ext cx="555625" cy="1441450"/>
        </p:xfrm>
        <a:graphic>
          <a:graphicData uri="http://schemas.openxmlformats.org/presentationml/2006/ole">
            <p:oleObj spid="_x0000_s35858" name="Rovnice" r:id="rId12" imgW="152334" imgH="393529" progId="Equation.3">
              <p:embed/>
            </p:oleObj>
          </a:graphicData>
        </a:graphic>
      </p:graphicFrame>
      <p:pic>
        <p:nvPicPr>
          <p:cNvPr id="154648" name="Picture 2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84213" y="3979863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651" name="Object 27"/>
          <p:cNvGraphicFramePr>
            <a:graphicFrameLocks noChangeAspect="1"/>
          </p:cNvGraphicFramePr>
          <p:nvPr/>
        </p:nvGraphicFramePr>
        <p:xfrm>
          <a:off x="2857500" y="4929188"/>
          <a:ext cx="555625" cy="1441450"/>
        </p:xfrm>
        <a:graphic>
          <a:graphicData uri="http://schemas.openxmlformats.org/presentationml/2006/ole">
            <p:oleObj spid="_x0000_s35859" name="Rovnice" r:id="rId14" imgW="152334" imgH="393529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5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5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5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5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5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5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 animBg="1"/>
      <p:bldP spid="154627" grpId="0"/>
      <p:bldP spid="1546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817</TotalTime>
  <Words>447</Words>
  <Application>Microsoft Office PowerPoint</Application>
  <PresentationFormat>On-screen Show (4:3)</PresentationFormat>
  <Paragraphs>78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Office Theme</vt:lpstr>
      <vt:lpstr>Equation</vt:lpstr>
      <vt:lpstr>Rovnice</vt:lpstr>
      <vt:lpstr>Разломци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Разломци</vt:lpstr>
      <vt:lpstr>Slide 14</vt:lpstr>
      <vt:lpstr>Slide 15</vt:lpstr>
      <vt:lpstr>Slide 16</vt:lpstr>
    </vt:vector>
  </TitlesOfParts>
  <Company>CET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Razlomci - uvod</dc:title>
  <dc:subject>Prezentacija za kreativnu školu</dc:subject>
  <dc:creator>Jan Slavka</dc:creator>
  <cp:keywords>razomci, kreativna skola, matematika, 5 razred</cp:keywords>
  <dc:description>Prezentacija prilagođena za konkurs Kreativna škola 2011-2012</dc:description>
  <cp:lastModifiedBy>Milos Vucic</cp:lastModifiedBy>
  <cp:revision>98</cp:revision>
  <cp:lastPrinted>1601-01-01T00:00:00Z</cp:lastPrinted>
  <dcterms:created xsi:type="dcterms:W3CDTF">2005-03-02T08:24:37Z</dcterms:created>
  <dcterms:modified xsi:type="dcterms:W3CDTF">2020-12-03T23:53:18Z</dcterms:modified>
  <cp:category>Matematika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TC010731071033</vt:lpwstr>
  </property>
</Properties>
</file>