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40" r:id="rId2"/>
    <p:sldId id="341" r:id="rId3"/>
    <p:sldId id="256" r:id="rId4"/>
    <p:sldId id="265" r:id="rId5"/>
    <p:sldId id="267" r:id="rId6"/>
    <p:sldId id="266" r:id="rId7"/>
    <p:sldId id="268" r:id="rId8"/>
    <p:sldId id="269" r:id="rId9"/>
    <p:sldId id="271" r:id="rId10"/>
    <p:sldId id="272" r:id="rId11"/>
    <p:sldId id="273" r:id="rId12"/>
    <p:sldId id="308" r:id="rId13"/>
    <p:sldId id="370" r:id="rId14"/>
    <p:sldId id="257" r:id="rId15"/>
    <p:sldId id="314" r:id="rId16"/>
    <p:sldId id="309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10" r:id="rId25"/>
    <p:sldId id="331" r:id="rId26"/>
    <p:sldId id="329" r:id="rId27"/>
    <p:sldId id="330" r:id="rId28"/>
    <p:sldId id="378" r:id="rId29"/>
    <p:sldId id="379" r:id="rId30"/>
    <p:sldId id="380" r:id="rId31"/>
    <p:sldId id="258" r:id="rId32"/>
    <p:sldId id="261" r:id="rId33"/>
    <p:sldId id="274" r:id="rId34"/>
    <p:sldId id="385" r:id="rId35"/>
    <p:sldId id="386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5" r:id="rId46"/>
    <p:sldId id="284" r:id="rId47"/>
    <p:sldId id="286" r:id="rId48"/>
    <p:sldId id="287" r:id="rId49"/>
    <p:sldId id="288" r:id="rId50"/>
    <p:sldId id="354" r:id="rId51"/>
    <p:sldId id="355" r:id="rId52"/>
    <p:sldId id="344" r:id="rId53"/>
    <p:sldId id="345" r:id="rId54"/>
    <p:sldId id="346" r:id="rId55"/>
    <p:sldId id="347" r:id="rId56"/>
    <p:sldId id="343" r:id="rId57"/>
    <p:sldId id="342" r:id="rId58"/>
    <p:sldId id="289" r:id="rId59"/>
    <p:sldId id="290" r:id="rId60"/>
    <p:sldId id="293" r:id="rId61"/>
    <p:sldId id="294" r:id="rId62"/>
    <p:sldId id="383" r:id="rId63"/>
    <p:sldId id="384" r:id="rId64"/>
    <p:sldId id="295" r:id="rId65"/>
    <p:sldId id="296" r:id="rId66"/>
    <p:sldId id="350" r:id="rId67"/>
    <p:sldId id="351" r:id="rId68"/>
    <p:sldId id="352" r:id="rId69"/>
    <p:sldId id="353" r:id="rId70"/>
    <p:sldId id="348" r:id="rId71"/>
    <p:sldId id="349" r:id="rId72"/>
    <p:sldId id="297" r:id="rId73"/>
    <p:sldId id="298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264" r:id="rId83"/>
    <p:sldId id="299" r:id="rId84"/>
    <p:sldId id="362" r:id="rId85"/>
    <p:sldId id="363" r:id="rId86"/>
    <p:sldId id="364" r:id="rId87"/>
    <p:sldId id="365" r:id="rId88"/>
    <p:sldId id="366" r:id="rId89"/>
    <p:sldId id="367" r:id="rId90"/>
    <p:sldId id="368" r:id="rId91"/>
    <p:sldId id="369" r:id="rId92"/>
    <p:sldId id="312" r:id="rId93"/>
    <p:sldId id="358" r:id="rId94"/>
    <p:sldId id="339" r:id="rId95"/>
    <p:sldId id="324" r:id="rId96"/>
    <p:sldId id="327" r:id="rId97"/>
    <p:sldId id="328" r:id="rId98"/>
    <p:sldId id="332" r:id="rId99"/>
    <p:sldId id="336" r:id="rId100"/>
    <p:sldId id="335" r:id="rId101"/>
    <p:sldId id="262" r:id="rId102"/>
    <p:sldId id="326" r:id="rId103"/>
    <p:sldId id="356" r:id="rId104"/>
    <p:sldId id="357" r:id="rId105"/>
    <p:sldId id="359" r:id="rId106"/>
    <p:sldId id="360" r:id="rId107"/>
    <p:sldId id="361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C75E-2F72-4696-A765-27ECA958932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3;&#1072;&#1085;&#1086;&#1074;&#1080;%202020%20&amp;%202021\&#1059;&#1075;&#1083;&#1077;&#1076;&#1085;&#1080;%20&#1095;&#1072;&#1089;\SLAGALICA%20(&#352;PICA)%20(1)(2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15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3;&#1072;&#1085;&#1086;&#1074;&#1080;%202020%20&amp;%202021\&#1059;&#1075;&#1083;&#1077;&#1076;&#1085;&#1080;%20&#1095;&#1072;&#1089;\SLAGALICA%20(&#352;PICA)%20(1)(2).mp3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1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15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15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1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" y="685800"/>
            <a:ext cx="9136750" cy="535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AGALICA (ŠPICA) (1)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563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66225"/>
              </p:ext>
            </p:extLst>
          </p:nvPr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НЕКИ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ИМАЈУ МЕТАЛНИ СЈАЈ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НЕМА ИХ НА АНТАРКТИКУ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ЈЕДУ ИХ ПТИЦЕ И ГУШТЕРИ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МОГУ БИТИ ЖУТИ И ЦРНИ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СПАДАЈУ У ГРУПУ ИНСЕКАТА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КАЖЕ СЕ: „ВРЕДАН КАО…“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7. У ПЕСМИ „ИДУ, ИДУ…“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5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БРАНИСЛАВ ЦРНЧЕВИЋ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БОСОНОГИ И НЕБО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РУМА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МРАВ ДОБРА СРЦА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ЉУТИТО МЕЧЕ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БОСОНОГ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ДРВЕЋЕ ХОДА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ЗАПАЛИО МОРЕ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ПОЉУБИО НЕБО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СРЕМ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РУМЉАНИ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ВОЈВОДИНА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ЦВРЧАК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МРАВЉИ 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ТРИ МИЛИОНА ЈЕДАН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МРАВЉИ СТАРЕШИНА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ТРОТИНЕТ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НЕЋЕ ДА СПАВА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ЗАМИШЉЕНО ЋУТИ</a:t>
            </a:r>
            <a:r>
              <a:rPr lang="sr-Cyrl-RS" dirty="0" smtClean="0">
                <a:solidFill>
                  <a:prstClr val="white"/>
                </a:solidFill>
              </a:rPr>
              <a:t>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ГЛЕДА У ЗВЕЗДЕ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4876800"/>
            <a:ext cx="9144000" cy="9244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sr-Cyrl-RS" sz="1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ЦВРЧКО</a:t>
            </a:r>
            <a:endParaRPr lang="en-US" sz="1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76200"/>
            <a:ext cx="6400801" cy="442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6019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0" y="2895600"/>
            <a:ext cx="6286913" cy="924475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66165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95718" y="466165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90800" y="466165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1411941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95718" y="1425388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95282" y="1411941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7529" y="23622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95718" y="23622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595282" y="23622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2012" y="329004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95718" y="329004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13212" y="329004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" y="48768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95718" y="4872318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572870" y="48768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0635" y="582257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573306" y="5813613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572870" y="580958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53000" y="4661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43600" y="4661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34200" y="4661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44035" y="13805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43600" y="13805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34200" y="13805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44035" y="2321859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2339788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321859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53000" y="3290047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943600" y="3290047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934200" y="3290047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953000" y="5786718"/>
            <a:ext cx="3048000" cy="9412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5105400" y="5875734"/>
            <a:ext cx="838200" cy="7542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94" y="5873809"/>
            <a:ext cx="784412" cy="75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17" y="5875734"/>
            <a:ext cx="775447" cy="75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15" y="5809259"/>
            <a:ext cx="8651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06" y="5850307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30" y="5837689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99" y="5823515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52" y="5807439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52" y="5892988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89" y="5846398"/>
            <a:ext cx="8651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06" y="5845989"/>
            <a:ext cx="8651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31" y="5849627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16" y="5900880"/>
            <a:ext cx="8651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92" y="5837562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04" y="5854381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17" y="5851857"/>
            <a:ext cx="8651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16" y="5879437"/>
            <a:ext cx="8651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17" y="5851857"/>
            <a:ext cx="8651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11" y="5907558"/>
            <a:ext cx="8651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12" y="5883463"/>
            <a:ext cx="8651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06" y="5879437"/>
            <a:ext cx="8651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56" y="5865220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56" y="5813613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07" y="5845989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53" y="5813613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28" y="5851904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5816148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92" y="5867732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94" y="5852339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78" y="5867732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94" y="5837689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99" y="5840276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70" y="5809259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71" y="5839013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71" y="5875734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Oval 49"/>
          <p:cNvSpPr/>
          <p:nvPr/>
        </p:nvSpPr>
        <p:spPr>
          <a:xfrm>
            <a:off x="8323532" y="138581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43" y="137104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09" y="136151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24" y="137104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72" y="1326681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44" y="1306046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72" y="127992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77" y="127992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35" y="128886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07" y="1326681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88" y="1326681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786" y="128886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50"/>
          <p:cNvSpPr/>
          <p:nvPr/>
        </p:nvSpPr>
        <p:spPr>
          <a:xfrm>
            <a:off x="8254311" y="2222319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1315052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66" y="234315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297227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50" y="230021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88" y="2356597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12" y="2339788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320738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50" y="229496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20" y="2356597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88" y="231233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07" y="2295222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09" y="230644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03" y="5813613"/>
            <a:ext cx="8651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16" y="5875734"/>
            <a:ext cx="8651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16" y="5873087"/>
            <a:ext cx="8651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12" y="5840048"/>
            <a:ext cx="8651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38" y="5850307"/>
            <a:ext cx="8651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02" y="5862357"/>
            <a:ext cx="8651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24" y="5879437"/>
            <a:ext cx="8651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30" y="5879437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46" y="5823515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7" y="5858099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94" y="5815609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47" y="5823515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7" y="5836024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63" y="5878119"/>
            <a:ext cx="785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32" y="5800859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96" y="5793556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61" y="5845989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36" y="5786718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52" y="5849236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9" y="5875307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0" y="580925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45" y="5816148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19" y="5807103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9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9074"/>
            <a:ext cx="7125113" cy="924475"/>
          </a:xfrm>
        </p:spPr>
        <p:txBody>
          <a:bodyPr/>
          <a:lstStyle/>
          <a:p>
            <a:r>
              <a:rPr lang="sr-Cyrl-RS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у своју свеску !</a:t>
            </a:r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421522"/>
              </p:ext>
            </p:extLst>
          </p:nvPr>
        </p:nvGraphicFramePr>
        <p:xfrm>
          <a:off x="0" y="1828800"/>
          <a:ext cx="9144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rgbClr val="FFC000"/>
                          </a:solidFill>
                        </a:rPr>
                        <a:t>Врста</a:t>
                      </a:r>
                      <a:r>
                        <a:rPr lang="sr-Cyrl-RS" sz="3200" baseline="0" dirty="0" smtClean="0">
                          <a:solidFill>
                            <a:srgbClr val="FFC000"/>
                          </a:solidFill>
                        </a:rPr>
                        <a:t> књижевног текста: 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песма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baseline="0" dirty="0" smtClean="0">
                          <a:solidFill>
                            <a:srgbClr val="FF0000"/>
                          </a:solidFill>
                        </a:rPr>
                        <a:t>Тема песме: 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Мрав тугује зато што је један цврчак гладује.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dirty="0" smtClean="0">
                          <a:solidFill>
                            <a:srgbClr val="92D050"/>
                          </a:solidFill>
                        </a:rPr>
                        <a:t>Место радње: 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мрављи град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dirty="0" smtClean="0">
                          <a:solidFill>
                            <a:srgbClr val="FFFF00"/>
                          </a:solidFill>
                        </a:rPr>
                        <a:t>Особине</a:t>
                      </a:r>
                      <a:r>
                        <a:rPr lang="sr-Cyrl-RS" sz="3200" baseline="0" dirty="0" smtClean="0">
                          <a:solidFill>
                            <a:srgbClr val="FFFF00"/>
                          </a:solidFill>
                        </a:rPr>
                        <a:t> мрава доброг срца: 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добар, осећајан, пажљив, нежан, брижљив, забринут…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b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Поруке: 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Увек помози другоме.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Сви можемо бити добра срца.</a:t>
                      </a:r>
                      <a:endParaRPr lang="en-US" sz="32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6200"/>
            <a:ext cx="1685925" cy="111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Домаћи задатак: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4" y="1676400"/>
            <a:ext cx="7125112" cy="11644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sz="2400" b="1" dirty="0" smtClean="0"/>
              <a:t>    Илуструј песму у четири сличице.</a:t>
            </a:r>
          </a:p>
          <a:p>
            <a:pPr marL="0" indent="0">
              <a:buNone/>
            </a:pPr>
            <a:r>
              <a:rPr lang="en-US" sz="2400" b="1" dirty="0" smtClean="0"/>
              <a:t>            </a:t>
            </a:r>
            <a:r>
              <a:rPr lang="sr-Cyrl-RS" sz="2400" b="1" dirty="0" smtClean="0"/>
              <a:t> Радна свеска – 19. Радна свеска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609600" y="1676400"/>
            <a:ext cx="6858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54" y="2229372"/>
            <a:ext cx="75565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29372"/>
            <a:ext cx="75565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5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81000"/>
            <a:ext cx="7125113" cy="924475"/>
          </a:xfrm>
        </p:spPr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Табла утисака: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4" y="1676400"/>
            <a:ext cx="7125112" cy="1164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smtClean="0"/>
              <a:t>    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7762"/>
            <a:ext cx="762000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7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382000" cy="924475"/>
          </a:xfrm>
        </p:spPr>
        <p:txBody>
          <a:bodyPr/>
          <a:lstStyle/>
          <a:p>
            <a:r>
              <a:rPr lang="sr-Cyrl-RS" sz="4000" b="1" dirty="0" smtClean="0"/>
              <a:t/>
            </a:r>
            <a:br>
              <a:rPr lang="sr-Cyrl-RS" sz="4000" b="1" dirty="0" smtClean="0"/>
            </a:br>
            <a:r>
              <a:rPr lang="sr-Cyrl-RS" sz="4000" b="1" dirty="0" smtClean="0"/>
              <a:t/>
            </a:r>
            <a:br>
              <a:rPr lang="sr-Cyrl-RS" sz="4000" b="1" dirty="0" smtClean="0"/>
            </a:br>
            <a:r>
              <a:rPr lang="sr-Cyrl-RS" sz="4000" b="1" dirty="0" smtClean="0"/>
              <a:t/>
            </a:r>
            <a:br>
              <a:rPr lang="sr-Cyrl-RS" sz="4000" b="1" dirty="0" smtClean="0"/>
            </a:br>
            <a:r>
              <a:rPr lang="sr-Cyrl-RS" sz="4000" b="1" dirty="0"/>
              <a:t/>
            </a:r>
            <a:br>
              <a:rPr lang="sr-Cyrl-RS" sz="4000" b="1" dirty="0"/>
            </a:br>
            <a:r>
              <a:rPr lang="sr-Cyrl-RS" sz="4000" b="1" dirty="0" smtClean="0"/>
              <a:t>Стигли смо до краја 69</a:t>
            </a:r>
            <a:r>
              <a:rPr lang="en-US" sz="4000" b="1" dirty="0" smtClean="0"/>
              <a:t>3</a:t>
            </a:r>
            <a:r>
              <a:rPr lang="sr-Cyrl-RS" sz="4000" b="1" dirty="0" smtClean="0"/>
              <a:t>. слагалице 1. циклуса</a:t>
            </a:r>
            <a:r>
              <a:rPr lang="en-US" sz="4000" b="1" dirty="0" smtClean="0"/>
              <a:t> </a:t>
            </a:r>
            <a:r>
              <a:rPr lang="sr-Cyrl-RS" sz="4000" b="1" dirty="0" smtClean="0"/>
              <a:t>васпитања и образовања. </a:t>
            </a:r>
            <a:br>
              <a:rPr lang="sr-Cyrl-RS" sz="4000" b="1" dirty="0" smtClean="0"/>
            </a:br>
            <a:r>
              <a:rPr lang="sr-Cyrl-RS" sz="4000" b="1" dirty="0" smtClean="0"/>
              <a:t>Надам се да сте се добро забавили, да није било много тешко и да вам је свима било занимљиво. Толико за данас</a:t>
            </a:r>
            <a:r>
              <a:rPr lang="en-US" sz="4000" b="1" dirty="0"/>
              <a:t> </a:t>
            </a:r>
            <a:r>
              <a:rPr lang="sr-Cyrl-RS" sz="4000" b="1" dirty="0" smtClean="0"/>
              <a:t>на часу српског језика и књижевности.</a:t>
            </a:r>
            <a:r>
              <a:rPr lang="en-US" sz="4000" b="1" dirty="0" smtClean="0"/>
              <a:t> </a:t>
            </a:r>
            <a:r>
              <a:rPr lang="sr-Cyrl-RS" sz="4000" b="1" dirty="0" smtClean="0"/>
              <a:t> </a:t>
            </a:r>
            <a:r>
              <a:rPr lang="en-US" sz="4000" b="1" dirty="0" smtClean="0"/>
              <a:t>           </a:t>
            </a:r>
            <a:r>
              <a:rPr lang="sr-Cyrl-RS" sz="4000" b="1" dirty="0" smtClean="0"/>
              <a:t/>
            </a:r>
            <a:br>
              <a:rPr lang="sr-Cyrl-RS" sz="4000" b="1" dirty="0" smtClean="0"/>
            </a:br>
            <a:r>
              <a:rPr lang="sr-Cyrl-RS" sz="4000" b="1" dirty="0"/>
              <a:t/>
            </a:r>
            <a:br>
              <a:rPr lang="sr-Cyrl-RS" sz="40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0" y="1219200"/>
            <a:ext cx="7125112" cy="40514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5926183"/>
            <a:ext cx="8651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" y="685800"/>
            <a:ext cx="9136750" cy="535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AGALICA (ŠPICA) (1)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563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11518"/>
              </p:ext>
            </p:extLst>
          </p:nvPr>
        </p:nvGraphicFramePr>
        <p:xfrm>
          <a:off x="1524000" y="1397000"/>
          <a:ext cx="60960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НЕКИ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ИМАЈУ МЕТАЛНИ СЈАЈ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НЕМА ИХ НА АНТАРКТИКУ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ЈЕДУ ИХ ПТИЦЕ И ГУШТЕРИ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МОГУ БИТИ ЖУТИ И ЦРНИ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СПАДАЈУ У ГРУПУ ИНСЕКАТА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КАЖЕ СЕ: „ВРЕДАН КАО…“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7. У ПЕСМИ „ИДУ, ИДУ…“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 smtClean="0">
                          <a:solidFill>
                            <a:srgbClr val="FF0000"/>
                          </a:solidFill>
                        </a:rPr>
                        <a:t>МРАВИ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4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76600"/>
            <a:ext cx="7669422" cy="1905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Зашто 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је један мрав тужан, сазнаћемо у 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песми „Мрав 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добра срца“, коју је написао 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Бранислав Црнчевић 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данас ћемо учити ту песму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5400" y="1828800"/>
            <a:ext cx="7391400" cy="4343400"/>
          </a:xfrm>
        </p:spPr>
        <p:txBody>
          <a:bodyPr>
            <a:normAutofit/>
          </a:bodyPr>
          <a:lstStyle/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8584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pPr algn="ctr"/>
            <a:r>
              <a:rPr lang="sr-Cyrl-RS" sz="3600" b="1" dirty="0" smtClean="0">
                <a:solidFill>
                  <a:srgbClr val="FF0000"/>
                </a:solidFill>
              </a:rPr>
              <a:t>Мрав добра срца</a:t>
            </a:r>
            <a:br>
              <a:rPr lang="sr-Cyrl-RS" sz="3600" b="1" dirty="0" smtClean="0">
                <a:solidFill>
                  <a:srgbClr val="FF0000"/>
                </a:solidFill>
              </a:rPr>
            </a:br>
            <a:r>
              <a:rPr lang="sr-Cyrl-RS" sz="3600" b="1" dirty="0" smtClean="0">
                <a:solidFill>
                  <a:srgbClr val="FF0000"/>
                </a:solidFill>
              </a:rPr>
              <a:t>                     Бранислав Црнчевић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0912" y="1484784"/>
            <a:ext cx="7125112" cy="40514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>
            <a:noAutofit/>
          </a:bodyPr>
          <a:lstStyle/>
          <a:p>
            <a:r>
              <a:rPr lang="sr-Cyrl-RS" sz="5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Бранислав Црнчевић</a:t>
            </a:r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57350"/>
            <a:ext cx="7848600" cy="45910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Рођен је 1935. год. </a:t>
            </a:r>
            <a:r>
              <a:rPr lang="sr-Cyrl-R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Руми.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Живео је и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као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књижевник и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новинар   </a:t>
            </a:r>
          </a:p>
          <a:p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у Београду. Његова позната </a:t>
            </a:r>
          </a:p>
          <a:p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за децу су „Босоноги и небо“, „Љутито </a:t>
            </a:r>
          </a:p>
          <a:p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мече“, „Капетан и Лула“ и др.</a:t>
            </a:r>
          </a:p>
          <a:p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Умро је 2011. год. у Београду. </a:t>
            </a:r>
            <a:endParaRPr lang="sr-Cyrl-R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Културни центар у Руми носи његово име.</a:t>
            </a:r>
          </a:p>
          <a:p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0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669422" cy="3505200"/>
          </a:xfrm>
        </p:spPr>
        <p:txBody>
          <a:bodyPr/>
          <a:lstStyle/>
          <a:p>
            <a:r>
              <a:rPr lang="sr-Cyrl-RS" sz="7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Хајде да прочитамо песму</a:t>
            </a:r>
            <a:endParaRPr lang="en-US" sz="7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5400" y="1828800"/>
            <a:ext cx="7391400" cy="4343400"/>
          </a:xfrm>
        </p:spPr>
        <p:txBody>
          <a:bodyPr>
            <a:normAutofit/>
          </a:bodyPr>
          <a:lstStyle/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1314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/>
            </a:r>
            <a:br>
              <a:rPr lang="en-US" sz="5400" b="1" u="sng" dirty="0" smtClean="0">
                <a:solidFill>
                  <a:srgbClr val="FFFF00"/>
                </a:solidFill>
              </a:rPr>
            </a:br>
            <a:r>
              <a:rPr lang="en-US" sz="5400" b="1" u="sng" dirty="0" smtClean="0">
                <a:solidFill>
                  <a:srgbClr val="FFFF00"/>
                </a:solidFill>
              </a:rPr>
              <a:t>      </a:t>
            </a:r>
            <a:r>
              <a:rPr lang="sr-Cyrl-RS" sz="5400" b="1" u="sng" dirty="0" smtClean="0">
                <a:solidFill>
                  <a:srgbClr val="FFFF00"/>
                </a:solidFill>
              </a:rPr>
              <a:t>се</a:t>
            </a:r>
            <a:r>
              <a:rPr lang="en-US" sz="5400" b="1" u="sng" dirty="0" smtClean="0">
                <a:solidFill>
                  <a:srgbClr val="FFFF00"/>
                </a:solidFill>
              </a:rPr>
              <a:t>,</a:t>
            </a:r>
            <a:r>
              <a:rPr lang="sr-Cyrl-RS" sz="5400" b="1" u="sng" dirty="0" smtClean="0">
                <a:solidFill>
                  <a:srgbClr val="FFFF00"/>
                </a:solidFill>
              </a:rPr>
              <a:t> па кажи: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en-U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Шта </a:t>
            </a:r>
            <a:r>
              <a:rPr lang="sr-Cyrl-CS" sz="4000" b="1" dirty="0">
                <a:latin typeface="Times New Roman"/>
                <a:ea typeface="Times New Roman"/>
              </a:rPr>
              <a:t>је лепо у овој песми? </a:t>
            </a:r>
            <a:endParaRPr lang="sr-Cyrl-CS" sz="4000" b="1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5" y="32657"/>
            <a:ext cx="1195745" cy="1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6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/>
            </a:r>
            <a:br>
              <a:rPr lang="en-US" sz="5400" b="1" u="sng" dirty="0" smtClean="0">
                <a:solidFill>
                  <a:srgbClr val="FFFF00"/>
                </a:solidFill>
              </a:rPr>
            </a:br>
            <a:r>
              <a:rPr lang="en-US" sz="5400" b="1" u="sng" dirty="0" smtClean="0">
                <a:solidFill>
                  <a:srgbClr val="FFFF00"/>
                </a:solidFill>
              </a:rPr>
              <a:t>      </a:t>
            </a:r>
            <a:r>
              <a:rPr lang="sr-Cyrl-RS" sz="5400" b="1" u="sng" dirty="0" smtClean="0">
                <a:solidFill>
                  <a:srgbClr val="FFFF00"/>
                </a:solidFill>
              </a:rPr>
              <a:t>се</a:t>
            </a:r>
            <a:r>
              <a:rPr lang="en-US" sz="5400" b="1" u="sng" dirty="0" smtClean="0">
                <a:solidFill>
                  <a:srgbClr val="FFFF00"/>
                </a:solidFill>
              </a:rPr>
              <a:t>,</a:t>
            </a:r>
            <a:r>
              <a:rPr lang="sr-Cyrl-RS" sz="5400" b="1" u="sng" dirty="0" smtClean="0">
                <a:solidFill>
                  <a:srgbClr val="FFFF00"/>
                </a:solidFill>
              </a:rPr>
              <a:t> па кажи: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en-U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Шта </a:t>
            </a:r>
            <a:r>
              <a:rPr lang="sr-Cyrl-CS" sz="4000" b="1" dirty="0">
                <a:latin typeface="Times New Roman"/>
                <a:ea typeface="Times New Roman"/>
              </a:rPr>
              <a:t>је лепо у овој песми</a:t>
            </a:r>
            <a:r>
              <a:rPr lang="sr-Cyrl-CS" sz="4000" b="1" dirty="0" smtClean="0">
                <a:latin typeface="Times New Roman"/>
                <a:ea typeface="Times New Roman"/>
              </a:rPr>
              <a:t>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ru-RU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ru-RU" sz="4000" b="1" dirty="0" smtClean="0">
                <a:latin typeface="Times New Roman"/>
                <a:ea typeface="Times New Roman"/>
              </a:rPr>
              <a:t>По </a:t>
            </a:r>
            <a:r>
              <a:rPr lang="ru-RU" sz="4000" b="1" dirty="0">
                <a:latin typeface="Times New Roman"/>
                <a:ea typeface="Times New Roman"/>
              </a:rPr>
              <a:t>мом мишљењу у овој песми је лепо то што је мрав осећајан.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5" y="32657"/>
            <a:ext cx="1195745" cy="1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/>
            </a:r>
            <a:br>
              <a:rPr lang="en-US" sz="5400" b="1" u="sng" dirty="0" smtClean="0">
                <a:solidFill>
                  <a:srgbClr val="FFFF00"/>
                </a:solidFill>
              </a:rPr>
            </a:br>
            <a:r>
              <a:rPr lang="en-US" sz="5400" b="1" u="sng" dirty="0" smtClean="0">
                <a:solidFill>
                  <a:srgbClr val="FFFF00"/>
                </a:solidFill>
              </a:rPr>
              <a:t>      </a:t>
            </a:r>
            <a:r>
              <a:rPr lang="sr-Cyrl-RS" sz="5400" b="1" u="sng" dirty="0" smtClean="0">
                <a:solidFill>
                  <a:srgbClr val="FFFF00"/>
                </a:solidFill>
              </a:rPr>
              <a:t>се</a:t>
            </a:r>
            <a:r>
              <a:rPr lang="en-US" sz="5400" b="1" u="sng" dirty="0" smtClean="0">
                <a:solidFill>
                  <a:srgbClr val="FFFF00"/>
                </a:solidFill>
              </a:rPr>
              <a:t>,</a:t>
            </a:r>
            <a:r>
              <a:rPr lang="sr-Cyrl-RS" sz="5400" b="1" u="sng" dirty="0" smtClean="0">
                <a:solidFill>
                  <a:srgbClr val="FFFF00"/>
                </a:solidFill>
              </a:rPr>
              <a:t> па кажи: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en-U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Шта </a:t>
            </a:r>
            <a:r>
              <a:rPr lang="sr-Cyrl-CS" sz="4000" b="1" dirty="0">
                <a:latin typeface="Times New Roman"/>
                <a:ea typeface="Times New Roman"/>
              </a:rPr>
              <a:t>је занимљиво</a:t>
            </a:r>
            <a:r>
              <a:rPr lang="sr-Cyrl-CS" sz="4000" b="1" dirty="0" smtClean="0">
                <a:latin typeface="Times New Roman"/>
                <a:ea typeface="Times New Roman"/>
              </a:rPr>
              <a:t>?   </a:t>
            </a:r>
            <a:endParaRPr lang="en-US" sz="4000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5" y="32657"/>
            <a:ext cx="1195745" cy="1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/>
            </a:r>
            <a:br>
              <a:rPr lang="en-US" sz="5400" b="1" u="sng" dirty="0" smtClean="0">
                <a:solidFill>
                  <a:srgbClr val="FFFF00"/>
                </a:solidFill>
              </a:rPr>
            </a:br>
            <a:r>
              <a:rPr lang="en-US" sz="5400" b="1" u="sng" dirty="0" smtClean="0">
                <a:solidFill>
                  <a:srgbClr val="FFFF00"/>
                </a:solidFill>
              </a:rPr>
              <a:t>      </a:t>
            </a:r>
            <a:r>
              <a:rPr lang="sr-Cyrl-RS" sz="5400" b="1" u="sng" dirty="0" smtClean="0">
                <a:solidFill>
                  <a:srgbClr val="FFFF00"/>
                </a:solidFill>
              </a:rPr>
              <a:t>се</a:t>
            </a:r>
            <a:r>
              <a:rPr lang="en-US" sz="5400" b="1" u="sng" dirty="0" smtClean="0">
                <a:solidFill>
                  <a:srgbClr val="FFFF00"/>
                </a:solidFill>
              </a:rPr>
              <a:t>,</a:t>
            </a:r>
            <a:r>
              <a:rPr lang="sr-Cyrl-RS" sz="5400" b="1" u="sng" dirty="0" smtClean="0">
                <a:solidFill>
                  <a:srgbClr val="FFFF00"/>
                </a:solidFill>
              </a:rPr>
              <a:t> па кажи: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en-U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Шта </a:t>
            </a:r>
            <a:r>
              <a:rPr lang="sr-Cyrl-CS" sz="4000" b="1" dirty="0">
                <a:latin typeface="Times New Roman"/>
                <a:ea typeface="Times New Roman"/>
              </a:rPr>
              <a:t>је занимљиво</a:t>
            </a:r>
            <a:r>
              <a:rPr lang="sr-Cyrl-CS" sz="4000" b="1" dirty="0" smtClean="0">
                <a:latin typeface="Times New Roman"/>
                <a:ea typeface="Times New Roman"/>
              </a:rPr>
              <a:t>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sr-Cyrl-C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Мени је занимљиво то што је мрав тужан због тога што су </a:t>
            </a:r>
            <a:r>
              <a:rPr lang="sr-Cyrl-CS" sz="4000" b="1" dirty="0" smtClean="0">
                <a:latin typeface="Times New Roman"/>
                <a:ea typeface="Times New Roman"/>
              </a:rPr>
              <a:t>гладног </a:t>
            </a:r>
            <a:r>
              <a:rPr lang="sr-Cyrl-CS" sz="4000" b="1" dirty="0" err="1" smtClean="0">
                <a:latin typeface="Times New Roman"/>
                <a:ea typeface="Times New Roman"/>
              </a:rPr>
              <a:t>цврчка</a:t>
            </a:r>
            <a:r>
              <a:rPr lang="sr-Cyrl-CS" sz="4000" b="1" dirty="0" smtClean="0">
                <a:latin typeface="Times New Roman"/>
                <a:ea typeface="Times New Roman"/>
              </a:rPr>
              <a:t> отерали са врата.   </a:t>
            </a:r>
            <a:endParaRPr lang="en-US" sz="4000" b="1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5" y="32657"/>
            <a:ext cx="1195745" cy="1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961828"/>
            <a:ext cx="7125113" cy="924475"/>
          </a:xfrm>
        </p:spPr>
        <p:txBody>
          <a:bodyPr/>
          <a:lstStyle/>
          <a:p>
            <a:r>
              <a:rPr lang="sr-Cyrl-RS" b="1" dirty="0" smtClean="0"/>
              <a:t>15</a:t>
            </a:r>
            <a:r>
              <a:rPr lang="en-US" b="1" dirty="0" smtClean="0"/>
              <a:t>3</a:t>
            </a:r>
            <a:r>
              <a:rPr lang="sr-Cyrl-RS" b="1" dirty="0" smtClean="0"/>
              <a:t>. </a:t>
            </a:r>
            <a:r>
              <a:rPr lang="sr-Cyrl-RS" b="1" dirty="0" err="1"/>
              <a:t>с</a:t>
            </a:r>
            <a:r>
              <a:rPr lang="sr-Cyrl-RS" b="1" dirty="0" err="1" smtClean="0"/>
              <a:t>лагалица</a:t>
            </a:r>
            <a:r>
              <a:rPr lang="sr-Cyrl-RS" b="1" dirty="0" smtClean="0"/>
              <a:t> ове сезоне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" y="685800"/>
            <a:ext cx="9136750" cy="535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048000"/>
            <a:ext cx="82926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Слагалица</a:t>
            </a:r>
            <a:endParaRPr lang="en-US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2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/>
            </a:r>
            <a:br>
              <a:rPr lang="en-US" sz="5400" b="1" u="sng" dirty="0" smtClean="0">
                <a:solidFill>
                  <a:srgbClr val="FFFF00"/>
                </a:solidFill>
              </a:rPr>
            </a:br>
            <a:r>
              <a:rPr lang="en-US" sz="5400" b="1" u="sng" dirty="0" smtClean="0">
                <a:solidFill>
                  <a:srgbClr val="FFFF00"/>
                </a:solidFill>
              </a:rPr>
              <a:t>      </a:t>
            </a:r>
            <a:r>
              <a:rPr lang="sr-Cyrl-RS" sz="5400" b="1" u="sng" dirty="0" smtClean="0">
                <a:solidFill>
                  <a:srgbClr val="FFFF00"/>
                </a:solidFill>
              </a:rPr>
              <a:t>се</a:t>
            </a:r>
            <a:r>
              <a:rPr lang="en-US" sz="5400" b="1" u="sng" dirty="0" smtClean="0">
                <a:solidFill>
                  <a:srgbClr val="FFFF00"/>
                </a:solidFill>
              </a:rPr>
              <a:t>,</a:t>
            </a:r>
            <a:r>
              <a:rPr lang="sr-Cyrl-RS" sz="5400" b="1" u="sng" dirty="0" smtClean="0">
                <a:solidFill>
                  <a:srgbClr val="FFFF00"/>
                </a:solidFill>
              </a:rPr>
              <a:t> па кажи: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en-U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Како </a:t>
            </a:r>
            <a:r>
              <a:rPr lang="sr-Cyrl-CS" sz="4000" b="1" dirty="0">
                <a:latin typeface="Times New Roman"/>
                <a:ea typeface="Times New Roman"/>
              </a:rPr>
              <a:t>живе мрави? </a:t>
            </a:r>
            <a:endParaRPr lang="sr-Cyrl-C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sr-Cyrl-CS" sz="4000" b="1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5" y="32657"/>
            <a:ext cx="1195745" cy="1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/>
            </a:r>
            <a:br>
              <a:rPr lang="en-US" sz="5400" b="1" u="sng" dirty="0" smtClean="0">
                <a:solidFill>
                  <a:srgbClr val="FFFF00"/>
                </a:solidFill>
              </a:rPr>
            </a:br>
            <a:r>
              <a:rPr lang="en-US" sz="5400" b="1" u="sng" dirty="0" smtClean="0">
                <a:solidFill>
                  <a:srgbClr val="FFFF00"/>
                </a:solidFill>
              </a:rPr>
              <a:t>      </a:t>
            </a:r>
            <a:r>
              <a:rPr lang="sr-Cyrl-RS" sz="5400" b="1" u="sng" dirty="0" smtClean="0">
                <a:solidFill>
                  <a:srgbClr val="FFFF00"/>
                </a:solidFill>
              </a:rPr>
              <a:t>се</a:t>
            </a:r>
            <a:r>
              <a:rPr lang="en-US" sz="5400" b="1" u="sng" dirty="0" smtClean="0">
                <a:solidFill>
                  <a:srgbClr val="FFFF00"/>
                </a:solidFill>
              </a:rPr>
              <a:t>,</a:t>
            </a:r>
            <a:r>
              <a:rPr lang="sr-Cyrl-RS" sz="5400" b="1" u="sng" dirty="0" smtClean="0">
                <a:solidFill>
                  <a:srgbClr val="FFFF00"/>
                </a:solidFill>
              </a:rPr>
              <a:t> па кажи: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en-U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Како </a:t>
            </a:r>
            <a:r>
              <a:rPr lang="sr-Cyrl-CS" sz="4000" b="1" dirty="0">
                <a:latin typeface="Times New Roman"/>
                <a:ea typeface="Times New Roman"/>
              </a:rPr>
              <a:t>живе мрави? </a:t>
            </a:r>
            <a:endParaRPr lang="sr-Cyrl-CS" sz="4000" b="1" dirty="0" smtClean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C5E1FE"/>
              </a:buClr>
              <a:buNone/>
              <a:tabLst>
                <a:tab pos="2743200" algn="l"/>
              </a:tabLst>
            </a:pPr>
            <a:endParaRPr lang="sr-Cyrl-CS" sz="4000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C5E1FE"/>
              </a:buClr>
              <a:buNone/>
              <a:tabLst>
                <a:tab pos="2743200" algn="l"/>
              </a:tabLst>
            </a:pPr>
            <a:r>
              <a:rPr lang="sr-Cyrl-CS" sz="4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Мрави </a:t>
            </a:r>
            <a:r>
              <a:rPr lang="sr-Cyrl-CS" sz="4000" b="1" dirty="0">
                <a:solidFill>
                  <a:prstClr val="white"/>
                </a:solidFill>
                <a:latin typeface="Times New Roman"/>
                <a:ea typeface="Times New Roman"/>
              </a:rPr>
              <a:t>живе </a:t>
            </a:r>
            <a:r>
              <a:rPr lang="sr-Cyrl-CS" sz="4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сложно, заједно и сви </a:t>
            </a:r>
            <a:r>
              <a:rPr lang="sr-Cyrl-CS" sz="4000" b="1" dirty="0">
                <a:solidFill>
                  <a:prstClr val="white"/>
                </a:solidFill>
                <a:latin typeface="Times New Roman"/>
                <a:ea typeface="Times New Roman"/>
              </a:rPr>
              <a:t>раде.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sr-Cyrl-CS" sz="4000" b="1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5" y="32657"/>
            <a:ext cx="1195745" cy="1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/>
            </a:r>
            <a:br>
              <a:rPr lang="en-US" sz="5400" b="1" u="sng" dirty="0" smtClean="0">
                <a:solidFill>
                  <a:srgbClr val="FFFF00"/>
                </a:solidFill>
              </a:rPr>
            </a:br>
            <a:r>
              <a:rPr lang="en-US" sz="5400" b="1" u="sng" dirty="0" smtClean="0">
                <a:solidFill>
                  <a:srgbClr val="FFFF00"/>
                </a:solidFill>
              </a:rPr>
              <a:t>      </a:t>
            </a:r>
            <a:r>
              <a:rPr lang="sr-Cyrl-RS" sz="5400" b="1" u="sng" dirty="0" smtClean="0">
                <a:solidFill>
                  <a:srgbClr val="FFFF00"/>
                </a:solidFill>
              </a:rPr>
              <a:t>се</a:t>
            </a:r>
            <a:r>
              <a:rPr lang="en-US" sz="5400" b="1" u="sng" dirty="0" smtClean="0">
                <a:solidFill>
                  <a:srgbClr val="FFFF00"/>
                </a:solidFill>
              </a:rPr>
              <a:t>,</a:t>
            </a:r>
            <a:r>
              <a:rPr lang="sr-Cyrl-RS" sz="5400" b="1" u="sng" dirty="0" smtClean="0">
                <a:solidFill>
                  <a:srgbClr val="FFFF00"/>
                </a:solidFill>
              </a:rPr>
              <a:t> па кажи: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en-U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Постоје </a:t>
            </a:r>
            <a:r>
              <a:rPr lang="sr-Cyrl-CS" sz="4000" b="1" dirty="0">
                <a:latin typeface="Times New Roman"/>
                <a:ea typeface="Times New Roman"/>
              </a:rPr>
              <a:t>ли </a:t>
            </a:r>
            <a:r>
              <a:rPr lang="sr-Cyrl-CS" sz="4000" b="1" dirty="0" smtClean="0">
                <a:latin typeface="Times New Roman"/>
                <a:ea typeface="Times New Roman"/>
              </a:rPr>
              <a:t>сличности између њиховог стварног живота и описа у песми?   </a:t>
            </a:r>
            <a:endParaRPr lang="en-US" sz="4000" b="1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5" y="32657"/>
            <a:ext cx="1195745" cy="1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/>
            </a:r>
            <a:br>
              <a:rPr lang="en-US" sz="5400" b="1" u="sng" dirty="0" smtClean="0">
                <a:solidFill>
                  <a:srgbClr val="FFFF00"/>
                </a:solidFill>
              </a:rPr>
            </a:br>
            <a:r>
              <a:rPr lang="en-US" sz="5400" b="1" u="sng" dirty="0" smtClean="0">
                <a:solidFill>
                  <a:srgbClr val="FFFF00"/>
                </a:solidFill>
              </a:rPr>
              <a:t>      </a:t>
            </a:r>
            <a:r>
              <a:rPr lang="sr-Cyrl-RS" sz="5400" b="1" u="sng" dirty="0" smtClean="0">
                <a:solidFill>
                  <a:srgbClr val="FFFF00"/>
                </a:solidFill>
              </a:rPr>
              <a:t>се</a:t>
            </a:r>
            <a:r>
              <a:rPr lang="en-US" sz="5400" b="1" u="sng" dirty="0" smtClean="0">
                <a:solidFill>
                  <a:srgbClr val="FFFF00"/>
                </a:solidFill>
              </a:rPr>
              <a:t>,</a:t>
            </a:r>
            <a:r>
              <a:rPr lang="sr-Cyrl-RS" sz="5400" b="1" u="sng" dirty="0" smtClean="0">
                <a:solidFill>
                  <a:srgbClr val="FFFF00"/>
                </a:solidFill>
              </a:rPr>
              <a:t> па кажи: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en-U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Постоје </a:t>
            </a:r>
            <a:r>
              <a:rPr lang="sr-Cyrl-CS" sz="4000" b="1" dirty="0">
                <a:latin typeface="Times New Roman"/>
                <a:ea typeface="Times New Roman"/>
              </a:rPr>
              <a:t>ли </a:t>
            </a:r>
            <a:r>
              <a:rPr lang="sr-Cyrl-CS" sz="4000" b="1" dirty="0" smtClean="0">
                <a:latin typeface="Times New Roman"/>
                <a:ea typeface="Times New Roman"/>
              </a:rPr>
              <a:t>сличности између њиховог стварног живота и описа у песми?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sr-Cyrl-CS" sz="40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4000" b="1" dirty="0" smtClean="0">
                <a:latin typeface="Times New Roman"/>
                <a:ea typeface="Times New Roman"/>
              </a:rPr>
              <a:t>Да, постоје. Живе у заједницама, раде заједно</a:t>
            </a:r>
            <a:r>
              <a:rPr lang="sr-Cyrl-RS" sz="4000" b="1" smtClean="0">
                <a:latin typeface="Times New Roman"/>
                <a:ea typeface="Times New Roman"/>
              </a:rPr>
              <a:t>, граде дом</a:t>
            </a:r>
            <a:r>
              <a:rPr lang="sr-Cyrl-CS" sz="4000" b="1" smtClean="0">
                <a:latin typeface="Times New Roman"/>
                <a:ea typeface="Times New Roman"/>
              </a:rPr>
              <a:t> </a:t>
            </a:r>
            <a:r>
              <a:rPr lang="sr-Cyrl-CS" sz="4000" b="1" dirty="0" smtClean="0">
                <a:latin typeface="Times New Roman"/>
                <a:ea typeface="Times New Roman"/>
              </a:rPr>
              <a:t>и проналазе храну.</a:t>
            </a:r>
            <a:endParaRPr lang="en-US" sz="4000" b="1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5" y="32657"/>
            <a:ext cx="1195745" cy="1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r>
              <a:rPr lang="sr-Cyrl-RS" sz="6000" b="1" u="sng" dirty="0" smtClean="0">
                <a:solidFill>
                  <a:srgbClr val="FFFF00"/>
                </a:solidFill>
              </a:rPr>
              <a:t>Задаци: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125112" cy="4051437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sr-Cyrl-CS" sz="32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Сада </a:t>
            </a:r>
            <a:r>
              <a:rPr lang="sr-Cyrl-CS" sz="3200" b="1" dirty="0">
                <a:latin typeface="Times New Roman"/>
                <a:ea typeface="Times New Roman"/>
              </a:rPr>
              <a:t>још једном тихо прочитај песму (</a:t>
            </a:r>
            <a:r>
              <a:rPr lang="sr-Cyrl-CS" sz="3200" b="1" dirty="0" smtClean="0">
                <a:latin typeface="Times New Roman"/>
                <a:ea typeface="Times New Roman"/>
              </a:rPr>
              <a:t>Читанка, 52</a:t>
            </a:r>
            <a:r>
              <a:rPr lang="sr-Cyrl-CS" sz="3200" b="1" dirty="0">
                <a:latin typeface="Times New Roman"/>
                <a:ea typeface="Times New Roman"/>
              </a:rPr>
              <a:t>. стр</a:t>
            </a:r>
            <a:r>
              <a:rPr lang="sr-Cyrl-CS" sz="3200" b="1" dirty="0" smtClean="0">
                <a:latin typeface="Times New Roman"/>
                <a:ea typeface="Times New Roman"/>
              </a:rPr>
              <a:t>.).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Стави </a:t>
            </a:r>
            <a:r>
              <a:rPr lang="sr-Cyrl-CS" sz="3200" b="1" dirty="0">
                <a:latin typeface="Times New Roman"/>
                <a:ea typeface="Times New Roman"/>
              </a:rPr>
              <a:t>срце </a:t>
            </a:r>
            <a:r>
              <a:rPr lang="sr-Cyrl-CS" sz="3200" b="1" dirty="0" smtClean="0">
                <a:latin typeface="Times New Roman"/>
                <a:ea typeface="Times New Roman"/>
              </a:rPr>
              <a:t>       испред </a:t>
            </a:r>
            <a:r>
              <a:rPr lang="sr-Cyrl-CS" sz="3200" b="1" dirty="0">
                <a:latin typeface="Times New Roman"/>
                <a:ea typeface="Times New Roman"/>
              </a:rPr>
              <a:t>стихова у којима је </a:t>
            </a:r>
            <a:r>
              <a:rPr lang="sr-Cyrl-CS" sz="3200" b="1" dirty="0" smtClean="0">
                <a:latin typeface="Times New Roman"/>
                <a:ea typeface="Times New Roman"/>
              </a:rPr>
              <a:t>дочарана </a:t>
            </a:r>
            <a:r>
              <a:rPr lang="sr-Cyrl-CS" sz="3200" b="1" dirty="0">
                <a:latin typeface="Times New Roman"/>
                <a:ea typeface="Times New Roman"/>
              </a:rPr>
              <a:t>туга доброг мрава. </a:t>
            </a:r>
            <a:endParaRPr lang="sr-Cyrl-CS" sz="32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Подвуци </a:t>
            </a:r>
            <a:r>
              <a:rPr lang="sr-Cyrl-CS" sz="3200" b="1" dirty="0">
                <a:latin typeface="Times New Roman"/>
                <a:ea typeface="Times New Roman"/>
              </a:rPr>
              <a:t>стихове </a:t>
            </a:r>
            <a:r>
              <a:rPr lang="sr-Cyrl-CS" sz="3200" b="1" dirty="0" smtClean="0">
                <a:latin typeface="Times New Roman"/>
                <a:ea typeface="Times New Roman"/>
              </a:rPr>
              <a:t>у којима </a:t>
            </a:r>
            <a:r>
              <a:rPr lang="sr-Cyrl-CS" sz="3200" b="1" dirty="0">
                <a:latin typeface="Times New Roman"/>
                <a:ea typeface="Times New Roman"/>
              </a:rPr>
              <a:t>је описан заједнички живот мрава.                 </a:t>
            </a:r>
            <a:endParaRPr lang="sr-Cyrl-CS" sz="32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Док читаш, размишљај зашто је песник дао баш овакав наслов песми.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И </a:t>
            </a:r>
            <a:r>
              <a:rPr lang="sr-Cyrl-CS" sz="3200" b="1" dirty="0">
                <a:latin typeface="Times New Roman"/>
                <a:ea typeface="Times New Roman"/>
              </a:rPr>
              <a:t>подвуците речи </a:t>
            </a:r>
            <a:r>
              <a:rPr lang="sr-Cyrl-CS" sz="3200" b="1" dirty="0" smtClean="0">
                <a:latin typeface="Times New Roman"/>
                <a:ea typeface="Times New Roman"/>
              </a:rPr>
              <a:t>које вам </a:t>
            </a:r>
            <a:r>
              <a:rPr lang="sr-Cyrl-CS" sz="3200" b="1" dirty="0">
                <a:latin typeface="Times New Roman"/>
                <a:ea typeface="Times New Roman"/>
              </a:rPr>
              <a:t>нису јасне. </a:t>
            </a:r>
            <a:endParaRPr lang="en-US" sz="2000" dirty="0"/>
          </a:p>
        </p:txBody>
      </p:sp>
      <p:sp>
        <p:nvSpPr>
          <p:cNvPr id="4" name="Heart 3"/>
          <p:cNvSpPr/>
          <p:nvPr/>
        </p:nvSpPr>
        <p:spPr>
          <a:xfrm>
            <a:off x="3275856" y="2090937"/>
            <a:ext cx="685800" cy="58347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51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b="1" dirty="0" smtClean="0">
                <a:solidFill>
                  <a:srgbClr val="FFFF00"/>
                </a:solidFill>
              </a:rPr>
              <a:t>Непознате речи и изрази: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7361"/>
            <a:ext cx="9143999" cy="405143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престројавати </a:t>
            </a:r>
            <a:r>
              <a:rPr lang="sr-Cyrl-CS" sz="2800" b="1" dirty="0">
                <a:latin typeface="Times New Roman"/>
                <a:ea typeface="Times New Roman"/>
              </a:rPr>
              <a:t>се- </a:t>
            </a:r>
            <a:endParaRPr lang="en-US" sz="2800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старешина- </a:t>
            </a:r>
            <a:endParaRPr lang="sr-Cyrl-RS" sz="28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прозборити- </a:t>
            </a:r>
            <a:endParaRPr lang="sr-Cyrl-RS" sz="28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хитати- </a:t>
            </a:r>
            <a:endParaRPr lang="sr-Cyrl-RS" sz="28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одобровољити </a:t>
            </a:r>
            <a:r>
              <a:rPr lang="sr-Cyrl-CS" sz="2800" b="1" dirty="0">
                <a:latin typeface="Times New Roman"/>
                <a:ea typeface="Times New Roman"/>
              </a:rPr>
              <a:t>се- </a:t>
            </a:r>
            <a:endParaRPr lang="sr-Cyrl-RS" sz="28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</a:t>
            </a:r>
            <a:r>
              <a:rPr lang="sr-Cyrl-CS" sz="2800" b="1" dirty="0">
                <a:latin typeface="Times New Roman"/>
                <a:ea typeface="Times New Roman"/>
              </a:rPr>
              <a:t>узјогунити се- </a:t>
            </a:r>
            <a:r>
              <a:rPr lang="sr-Cyrl-CS" sz="2800" b="1" dirty="0" smtClean="0">
                <a:latin typeface="Times New Roman"/>
                <a:ea typeface="Times New Roman"/>
              </a:rPr>
              <a:t> </a:t>
            </a:r>
            <a:endParaRPr lang="en-US" sz="2800" b="1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b="1" dirty="0" smtClean="0">
                <a:solidFill>
                  <a:srgbClr val="FFFF00"/>
                </a:solidFill>
              </a:rPr>
              <a:t>Непознате речи и изрази: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7361"/>
            <a:ext cx="9143999" cy="405143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престројавати </a:t>
            </a:r>
            <a:r>
              <a:rPr lang="sr-Cyrl-CS" sz="2800" b="1" dirty="0">
                <a:latin typeface="Times New Roman"/>
                <a:ea typeface="Times New Roman"/>
              </a:rPr>
              <a:t>се- стајати један иза другог, у ред</a:t>
            </a:r>
            <a:endParaRPr lang="en-US" sz="2800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старешина- најстарији</a:t>
            </a:r>
            <a:endParaRPr lang="sr-Cyrl-RS" sz="28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прозборити- проговорити</a:t>
            </a:r>
            <a:endParaRPr lang="sr-Cyrl-RS" sz="28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хитати- брзати</a:t>
            </a:r>
            <a:endParaRPr lang="sr-Cyrl-RS" sz="28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одобровољити </a:t>
            </a:r>
            <a:r>
              <a:rPr lang="sr-Cyrl-CS" sz="2800" b="1" dirty="0">
                <a:latin typeface="Times New Roman"/>
                <a:ea typeface="Times New Roman"/>
              </a:rPr>
              <a:t>се- орасположити </a:t>
            </a:r>
            <a:r>
              <a:rPr lang="sr-Cyrl-CS" sz="2800" b="1" dirty="0" smtClean="0">
                <a:latin typeface="Times New Roman"/>
                <a:ea typeface="Times New Roman"/>
              </a:rPr>
              <a:t>се</a:t>
            </a:r>
            <a:endParaRPr lang="sr-Cyrl-RS" sz="28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2800" b="1" dirty="0" smtClean="0">
                <a:latin typeface="Times New Roman"/>
                <a:ea typeface="Times New Roman"/>
              </a:rPr>
              <a:t>- </a:t>
            </a:r>
            <a:r>
              <a:rPr lang="sr-Cyrl-CS" sz="2800" b="1" dirty="0">
                <a:latin typeface="Times New Roman"/>
                <a:ea typeface="Times New Roman"/>
              </a:rPr>
              <a:t>узјогунити се- </a:t>
            </a:r>
            <a:r>
              <a:rPr lang="sr-Cyrl-CS" sz="2800" b="1" dirty="0" err="1">
                <a:latin typeface="Times New Roman"/>
                <a:ea typeface="Times New Roman"/>
              </a:rPr>
              <a:t>узинатити</a:t>
            </a:r>
            <a:r>
              <a:rPr lang="sr-Cyrl-CS" sz="2800" b="1" dirty="0">
                <a:latin typeface="Times New Roman"/>
                <a:ea typeface="Times New Roman"/>
              </a:rPr>
              <a:t> се </a:t>
            </a:r>
            <a:endParaRPr lang="en-US" sz="2800" b="1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6000" b="1" u="sng" dirty="0" smtClean="0">
                <a:solidFill>
                  <a:srgbClr val="FFFF00"/>
                </a:solidFill>
              </a:rPr>
              <a:t>Задаци: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Стави </a:t>
            </a:r>
            <a:r>
              <a:rPr lang="sr-Cyrl-CS" sz="3200" b="1" dirty="0">
                <a:latin typeface="Times New Roman"/>
                <a:ea typeface="Times New Roman"/>
              </a:rPr>
              <a:t>срце </a:t>
            </a:r>
            <a:r>
              <a:rPr lang="sr-Cyrl-CS" sz="3200" b="1" dirty="0" smtClean="0">
                <a:latin typeface="Times New Roman"/>
                <a:ea typeface="Times New Roman"/>
              </a:rPr>
              <a:t>       испред </a:t>
            </a:r>
            <a:r>
              <a:rPr lang="sr-Cyrl-CS" sz="3200" b="1" dirty="0">
                <a:latin typeface="Times New Roman"/>
                <a:ea typeface="Times New Roman"/>
              </a:rPr>
              <a:t>стихова у којима је </a:t>
            </a:r>
            <a:r>
              <a:rPr lang="sr-Cyrl-CS" sz="3200" b="1" dirty="0" smtClean="0">
                <a:latin typeface="Times New Roman"/>
                <a:ea typeface="Times New Roman"/>
              </a:rPr>
              <a:t>дочарана </a:t>
            </a:r>
            <a:r>
              <a:rPr lang="sr-Cyrl-CS" sz="3200" b="1" dirty="0">
                <a:latin typeface="Times New Roman"/>
                <a:ea typeface="Times New Roman"/>
              </a:rPr>
              <a:t>туга доброг мрава. </a:t>
            </a:r>
            <a:endParaRPr lang="sr-Cyrl-CS" sz="3200" b="1" dirty="0" smtClean="0">
              <a:latin typeface="Times New Roman"/>
              <a:ea typeface="Times New Roman"/>
            </a:endParaRPr>
          </a:p>
        </p:txBody>
      </p:sp>
      <p:sp>
        <p:nvSpPr>
          <p:cNvPr id="4" name="Heart 3"/>
          <p:cNvSpPr/>
          <p:nvPr/>
        </p:nvSpPr>
        <p:spPr>
          <a:xfrm>
            <a:off x="3229791" y="3068960"/>
            <a:ext cx="685800" cy="58347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649" y="116632"/>
            <a:ext cx="7125113" cy="924475"/>
          </a:xfrm>
        </p:spPr>
        <p:txBody>
          <a:bodyPr/>
          <a:lstStyle/>
          <a:p>
            <a:r>
              <a:rPr lang="sr-Cyrl-RS" sz="4400" b="1" u="sng" dirty="0" smtClean="0">
                <a:solidFill>
                  <a:srgbClr val="FFFF00"/>
                </a:solidFill>
              </a:rPr>
              <a:t>Задаци: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76" y="1564202"/>
            <a:ext cx="7800927" cy="517297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Стави </a:t>
            </a:r>
            <a:r>
              <a:rPr lang="sr-Cyrl-CS" sz="3200" b="1" dirty="0">
                <a:latin typeface="Times New Roman"/>
                <a:ea typeface="Times New Roman"/>
              </a:rPr>
              <a:t>срце </a:t>
            </a:r>
            <a:r>
              <a:rPr lang="sr-Cyrl-CS" sz="3200" b="1" dirty="0" smtClean="0">
                <a:latin typeface="Times New Roman"/>
                <a:ea typeface="Times New Roman"/>
              </a:rPr>
              <a:t>       испред </a:t>
            </a:r>
            <a:r>
              <a:rPr lang="sr-Cyrl-CS" sz="3200" b="1" dirty="0">
                <a:latin typeface="Times New Roman"/>
                <a:ea typeface="Times New Roman"/>
              </a:rPr>
              <a:t>стихова у којима је </a:t>
            </a:r>
            <a:r>
              <a:rPr lang="sr-Cyrl-CS" sz="3200" b="1" dirty="0" smtClean="0">
                <a:latin typeface="Times New Roman"/>
                <a:ea typeface="Times New Roman"/>
              </a:rPr>
              <a:t>дочарана </a:t>
            </a:r>
            <a:r>
              <a:rPr lang="sr-Cyrl-CS" sz="3200" b="1" dirty="0">
                <a:latin typeface="Times New Roman"/>
                <a:ea typeface="Times New Roman"/>
              </a:rPr>
              <a:t>туга доброг мрава. </a:t>
            </a:r>
            <a:endParaRPr lang="sr-Cyrl-CS" sz="32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sr-Cyrl-CS" sz="32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>
                <a:latin typeface="Times New Roman"/>
                <a:ea typeface="Times New Roman"/>
              </a:rPr>
              <a:t> </a:t>
            </a:r>
            <a:r>
              <a:rPr lang="sr-Cyrl-CS" sz="3200" b="1" dirty="0" smtClean="0">
                <a:latin typeface="Times New Roman"/>
                <a:ea typeface="Times New Roman"/>
              </a:rPr>
              <a:t>     „…он се због нечег осамио.“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sr-Cyrl-CS" sz="32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      „Три дана није ни реч прозборио“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sr-Cyrl-CS" sz="32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>
                <a:latin typeface="Times New Roman"/>
                <a:ea typeface="Times New Roman"/>
              </a:rPr>
              <a:t> </a:t>
            </a:r>
            <a:r>
              <a:rPr lang="sr-Cyrl-CS" sz="3200" b="1" dirty="0" smtClean="0">
                <a:latin typeface="Times New Roman"/>
                <a:ea typeface="Times New Roman"/>
              </a:rPr>
              <a:t>     „Три дана ништа није ручао,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>
                <a:latin typeface="Times New Roman"/>
                <a:ea typeface="Times New Roman"/>
              </a:rPr>
              <a:t> </a:t>
            </a:r>
            <a:r>
              <a:rPr lang="sr-Cyrl-CS" sz="3200" b="1" dirty="0" smtClean="0">
                <a:latin typeface="Times New Roman"/>
                <a:ea typeface="Times New Roman"/>
              </a:rPr>
              <a:t>       сам је по граду лутао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>
                <a:latin typeface="Times New Roman"/>
                <a:ea typeface="Times New Roman"/>
              </a:rPr>
              <a:t> </a:t>
            </a:r>
            <a:r>
              <a:rPr lang="sr-Cyrl-CS" sz="3200" b="1" dirty="0" smtClean="0">
                <a:latin typeface="Times New Roman"/>
                <a:ea typeface="Times New Roman"/>
              </a:rPr>
              <a:t>       и замишљено ћутао,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>
                <a:latin typeface="Times New Roman"/>
                <a:ea typeface="Times New Roman"/>
              </a:rPr>
              <a:t> </a:t>
            </a:r>
            <a:r>
              <a:rPr lang="sr-Cyrl-CS" sz="3200" b="1" dirty="0" smtClean="0">
                <a:latin typeface="Times New Roman"/>
                <a:ea typeface="Times New Roman"/>
              </a:rPr>
              <a:t>       или на степеништу чучао.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>
                <a:latin typeface="Times New Roman"/>
                <a:ea typeface="Times New Roman"/>
              </a:rPr>
              <a:t> </a:t>
            </a:r>
            <a:r>
              <a:rPr lang="sr-Cyrl-CS" sz="3200" b="1" dirty="0" smtClean="0">
                <a:latin typeface="Times New Roman"/>
                <a:ea typeface="Times New Roman"/>
              </a:rPr>
              <a:t>      </a:t>
            </a:r>
          </a:p>
        </p:txBody>
      </p:sp>
      <p:sp>
        <p:nvSpPr>
          <p:cNvPr id="4" name="Heart 3"/>
          <p:cNvSpPr/>
          <p:nvPr/>
        </p:nvSpPr>
        <p:spPr>
          <a:xfrm>
            <a:off x="2771800" y="1196752"/>
            <a:ext cx="685800" cy="58347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6" y="4589165"/>
            <a:ext cx="7127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6" y="3653061"/>
            <a:ext cx="7127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6" y="2683002"/>
            <a:ext cx="7127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4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6000" b="1" u="sng" dirty="0" smtClean="0">
                <a:solidFill>
                  <a:srgbClr val="FFFF00"/>
                </a:solidFill>
              </a:rPr>
              <a:t>Задаци: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Подвуци </a:t>
            </a:r>
            <a:r>
              <a:rPr lang="sr-Cyrl-CS" sz="3200" b="1" dirty="0">
                <a:latin typeface="Times New Roman"/>
                <a:ea typeface="Times New Roman"/>
              </a:rPr>
              <a:t>стихове </a:t>
            </a:r>
            <a:r>
              <a:rPr lang="sr-Cyrl-CS" sz="3200" b="1" dirty="0" smtClean="0">
                <a:latin typeface="Times New Roman"/>
                <a:ea typeface="Times New Roman"/>
              </a:rPr>
              <a:t>у којима </a:t>
            </a:r>
            <a:r>
              <a:rPr lang="sr-Cyrl-CS" sz="3200" b="1" dirty="0">
                <a:latin typeface="Times New Roman"/>
                <a:ea typeface="Times New Roman"/>
              </a:rPr>
              <a:t>је описан заједнички живот мрава.                 </a:t>
            </a:r>
            <a:endParaRPr lang="sr-Cyrl-CS" sz="3200" b="1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4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1800"/>
            <a:ext cx="9144000" cy="147002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</a:bodyPr>
          <a:lstStyle/>
          <a:p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3400" y="1981200"/>
            <a:ext cx="4004417" cy="2514600"/>
          </a:xfrm>
        </p:spPr>
        <p:txBody>
          <a:bodyPr>
            <a:normAutofit/>
          </a:bodyPr>
          <a:lstStyle/>
          <a:p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0"/>
            <a:ext cx="9144000" cy="51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5943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r>
              <a:rPr lang="sr-Cyrl-RS" sz="4000" b="1" u="sng" dirty="0" smtClean="0">
                <a:solidFill>
                  <a:srgbClr val="FFFF00"/>
                </a:solidFill>
              </a:rPr>
              <a:t>Задаци:</a:t>
            </a:r>
            <a:endParaRPr lang="en-US" sz="40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599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Подвуци </a:t>
            </a:r>
            <a:r>
              <a:rPr lang="sr-Cyrl-CS" sz="3200" b="1" dirty="0">
                <a:latin typeface="Times New Roman"/>
                <a:ea typeface="Times New Roman"/>
              </a:rPr>
              <a:t>стихове </a:t>
            </a:r>
            <a:r>
              <a:rPr lang="sr-Cyrl-CS" sz="3200" b="1" dirty="0" smtClean="0">
                <a:latin typeface="Times New Roman"/>
                <a:ea typeface="Times New Roman"/>
              </a:rPr>
              <a:t>у којима </a:t>
            </a:r>
            <a:r>
              <a:rPr lang="sr-Cyrl-CS" sz="3200" b="1" dirty="0">
                <a:latin typeface="Times New Roman"/>
                <a:ea typeface="Times New Roman"/>
              </a:rPr>
              <a:t>је описан заједнички живот мрава. </a:t>
            </a:r>
            <a:endParaRPr lang="sr-Cyrl-CS" sz="32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endParaRPr lang="sr-Cyrl-CS" sz="3200" b="1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u="sng" dirty="0" smtClean="0">
                <a:latin typeface="Times New Roman"/>
                <a:ea typeface="Times New Roman"/>
              </a:rPr>
              <a:t>„Три милиона и један мрав живе, раде и спавају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u="sng">
                <a:latin typeface="Times New Roman"/>
                <a:ea typeface="Times New Roman"/>
              </a:rPr>
              <a:t>у</a:t>
            </a:r>
            <a:r>
              <a:rPr lang="sr-Cyrl-CS" sz="3200" b="1" u="sng" smtClean="0">
                <a:latin typeface="Times New Roman"/>
                <a:ea typeface="Times New Roman"/>
              </a:rPr>
              <a:t> мрављем </a:t>
            </a:r>
            <a:r>
              <a:rPr lang="sr-Cyrl-CS" sz="3200" b="1" u="sng" dirty="0" smtClean="0">
                <a:latin typeface="Times New Roman"/>
                <a:ea typeface="Times New Roman"/>
              </a:rPr>
              <a:t>граду,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u="sng" dirty="0">
                <a:latin typeface="Times New Roman"/>
                <a:ea typeface="Times New Roman"/>
              </a:rPr>
              <a:t>и</a:t>
            </a:r>
            <a:r>
              <a:rPr lang="sr-Cyrl-CS" sz="3200" b="1" u="sng" dirty="0" smtClean="0">
                <a:latin typeface="Times New Roman"/>
                <a:ea typeface="Times New Roman"/>
              </a:rPr>
              <a:t>спод велике крушке, у хладу.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u="sng" dirty="0" smtClean="0">
                <a:latin typeface="Times New Roman"/>
                <a:ea typeface="Times New Roman"/>
              </a:rPr>
              <a:t>Они имају куће на спрат, на три, на девет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u="sng" dirty="0">
                <a:latin typeface="Times New Roman"/>
                <a:ea typeface="Times New Roman"/>
              </a:rPr>
              <a:t>с</a:t>
            </a:r>
            <a:r>
              <a:rPr lang="sr-Cyrl-CS" sz="3200" b="1" u="sng" dirty="0" smtClean="0">
                <a:latin typeface="Times New Roman"/>
                <a:ea typeface="Times New Roman"/>
              </a:rPr>
              <a:t>пратова,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u="sng" dirty="0" smtClean="0">
                <a:latin typeface="Times New Roman"/>
                <a:ea typeface="Times New Roman"/>
              </a:rPr>
              <a:t>они навијају будилнике на пет, да би се на време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u="sng" dirty="0">
                <a:latin typeface="Times New Roman"/>
                <a:ea typeface="Times New Roman"/>
              </a:rPr>
              <a:t>п</a:t>
            </a:r>
            <a:r>
              <a:rPr lang="sr-Cyrl-CS" sz="3200" b="1" u="sng" dirty="0" smtClean="0">
                <a:latin typeface="Times New Roman"/>
                <a:ea typeface="Times New Roman"/>
              </a:rPr>
              <a:t>робудили.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…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u="sng" dirty="0">
                <a:latin typeface="Times New Roman"/>
                <a:ea typeface="Times New Roman"/>
              </a:rPr>
              <a:t>т</a:t>
            </a:r>
            <a:r>
              <a:rPr lang="sr-Cyrl-CS" sz="3200" b="1" u="sng" dirty="0" smtClean="0">
                <a:latin typeface="Times New Roman"/>
                <a:ea typeface="Times New Roman"/>
              </a:rPr>
              <a:t>ада је списку крај.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sr-Cyrl-CS" sz="3200" b="1" dirty="0" smtClean="0">
                <a:latin typeface="Times New Roman"/>
                <a:ea typeface="Times New Roman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294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3733800"/>
          </a:xfrm>
          <a:effectLst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US" sz="1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5400" y="1828800"/>
            <a:ext cx="7391400" cy="4343400"/>
          </a:xfrm>
        </p:spPr>
        <p:txBody>
          <a:bodyPr>
            <a:normAutofit/>
          </a:bodyPr>
          <a:lstStyle/>
          <a:p>
            <a:endParaRPr lang="sr-Latn-R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096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521638"/>
              </p:ext>
            </p:extLst>
          </p:nvPr>
        </p:nvGraphicFramePr>
        <p:xfrm>
          <a:off x="914400" y="3581400"/>
          <a:ext cx="7143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Зашто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мрави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прозивају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168616"/>
              </p:ext>
            </p:extLst>
          </p:nvPr>
        </p:nvGraphicFramePr>
        <p:xfrm>
          <a:off x="914400" y="3581400"/>
          <a:ext cx="714375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Зашто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мрави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прозивају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sr-Cyrl-R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r-Cyrl-R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Мрави се </a:t>
                      </a:r>
                      <a:r>
                        <a:rPr lang="sr-Cyrl-RS" sz="3200" dirty="0" err="1" smtClean="0">
                          <a:solidFill>
                            <a:schemeClr val="tx1"/>
                          </a:solidFill>
                        </a:rPr>
                        <a:t>прозивају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 да провере да ли су сви на броју.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696516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је могуће да се мрави тако брзо прозову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5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5070"/>
              </p:ext>
            </p:extLst>
          </p:nvPr>
        </p:nvGraphicFramePr>
        <p:xfrm>
          <a:off x="971600" y="2636912"/>
          <a:ext cx="714375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је могуће да се мрави тако брзо прозову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sr-Cyrl-R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r-Cyrl-R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Мрави су и иначе брзе животиње. Веровали или не, када би човек трчао попут мрава,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достизао би брзину тркачког коња.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6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896740"/>
              </p:ext>
            </p:extLst>
          </p:nvPr>
        </p:nvGraphicFramePr>
        <p:xfrm>
          <a:off x="914400" y="3581400"/>
          <a:ext cx="71437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је приметио да се са једним мравом нешто чудно догађа?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366015"/>
              </p:ext>
            </p:extLst>
          </p:nvPr>
        </p:nvGraphicFramePr>
        <p:xfrm>
          <a:off x="990600" y="2514600"/>
          <a:ext cx="714375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је приметио да се са једним мравом нешто чудно догађа?</a:t>
                      </a:r>
                    </a:p>
                    <a:p>
                      <a:endParaRPr lang="sr-Cyrl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Да се са једним мравом нешто чудно догађа приметио је мрављи старешина.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767754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 испољава слога мрава?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489608"/>
              </p:ext>
            </p:extLst>
          </p:nvPr>
        </p:nvGraphicFramePr>
        <p:xfrm>
          <a:off x="914400" y="30480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 испољава слога мрава?</a:t>
                      </a:r>
                    </a:p>
                    <a:p>
                      <a:endParaRPr lang="sr-Cyrl-RS" sz="32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Сви мрави устају у исто време, сви раде, брину једни о другима…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22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51428"/>
              </p:ext>
            </p:extLst>
          </p:nvPr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НЕКИ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ИМАЈУ МЕТАЛНИ СЈАЈ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9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6594"/>
              </p:ext>
            </p:extLst>
          </p:nvPr>
        </p:nvGraphicFramePr>
        <p:xfrm>
          <a:off x="914400" y="3581400"/>
          <a:ext cx="7143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Зашто се један мрав осамио?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489665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Зашто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један мрав осамио?</a:t>
                      </a:r>
                    </a:p>
                    <a:p>
                      <a:endParaRPr lang="sr-Cyrl-RS" sz="32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Једно мравче се осамило зато што је његов тата отерао гладног </a:t>
                      </a:r>
                      <a:r>
                        <a:rPr lang="sr-Cyrl-RS" sz="3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цврчка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 врата.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359435"/>
              </p:ext>
            </p:extLst>
          </p:nvPr>
        </p:nvGraphicFramePr>
        <p:xfrm>
          <a:off x="914400" y="3581400"/>
          <a:ext cx="7143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Шта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нам то говори о њему?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963958"/>
              </p:ext>
            </p:extLst>
          </p:nvPr>
        </p:nvGraphicFramePr>
        <p:xfrm>
          <a:off x="914400" y="3581400"/>
          <a:ext cx="714375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Шта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нам то говори о њему?</a:t>
                      </a:r>
                    </a:p>
                    <a:p>
                      <a:endParaRPr lang="sr-Cyrl-RS" sz="32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 нам говори да је </a:t>
                      </a:r>
                      <a:r>
                        <a:rPr lang="sr-Cyrl-RS" sz="3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мравић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осећајан, да има велико срце и да је забринут…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78476"/>
              </p:ext>
            </p:extLst>
          </p:nvPr>
        </p:nvGraphicFramePr>
        <p:xfrm>
          <a:off x="914400" y="3581400"/>
          <a:ext cx="71437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који начин је мрав добра срца испољавао своју тугу и забринутост?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344032"/>
              </p:ext>
            </p:extLst>
          </p:nvPr>
        </p:nvGraphicFramePr>
        <p:xfrm>
          <a:off x="990600" y="3124200"/>
          <a:ext cx="714375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који начин је мрав добра срца испољавао своју тугу и забринутост?</a:t>
                      </a:r>
                    </a:p>
                    <a:p>
                      <a:endParaRPr lang="sr-Cyrl-RS" sz="32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 је ћутао, није ништа ручао, по граду је лутао и на степеништу чучао.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1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841466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Шта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је тражио мрав добра срца?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315724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Шта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је тражио мрав добра срца?</a:t>
                      </a:r>
                    </a:p>
                    <a:p>
                      <a:endParaRPr lang="sr-Cyrl-RS" sz="32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Мрав  добра срца је тражио да доведу </a:t>
                      </a:r>
                      <a:r>
                        <a:rPr lang="sr-Cyrl-RS" sz="3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цврчка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 са њим ручка.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9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222239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Зашто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 је важно да руча са </a:t>
                      </a:r>
                      <a:r>
                        <a:rPr lang="sr-Cyrl-RS" sz="3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цврчком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5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995479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Зашто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 је важно да руча са </a:t>
                      </a:r>
                      <a:r>
                        <a:rPr lang="sr-Cyrl-RS" sz="3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цврчком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sr-Cyrl-RS" sz="32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Важно му је да руча са њим зато што му је жао да цврчак буде гладан.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0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8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37653"/>
              </p:ext>
            </p:extLst>
          </p:nvPr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НЕКИ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ИМАЈУ МЕТАЛНИ СЈАЈ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2. НЕМА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ИХ НА АНТАРКТИКУ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3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574210"/>
              </p:ext>
            </p:extLst>
          </p:nvPr>
        </p:nvGraphicFramePr>
        <p:xfrm>
          <a:off x="914400" y="3581400"/>
          <a:ext cx="7143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Врста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књижевног текста: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9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346187"/>
              </p:ext>
            </p:extLst>
          </p:nvPr>
        </p:nvGraphicFramePr>
        <p:xfrm>
          <a:off x="914400" y="3581400"/>
          <a:ext cx="714375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Врста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књижевног текста:</a:t>
                      </a:r>
                    </a:p>
                    <a:p>
                      <a:endParaRPr lang="sr-Cyrl-R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Врста књижевног текста: песма.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2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749194"/>
              </p:ext>
            </p:extLst>
          </p:nvPr>
        </p:nvGraphicFramePr>
        <p:xfrm>
          <a:off x="914400" y="3581400"/>
          <a:ext cx="7143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Тема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песме: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3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942460"/>
              </p:ext>
            </p:extLst>
          </p:nvPr>
        </p:nvGraphicFramePr>
        <p:xfrm>
          <a:off x="914400" y="3581400"/>
          <a:ext cx="714375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Тема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песме:</a:t>
                      </a:r>
                    </a:p>
                    <a:p>
                      <a:endParaRPr lang="sr-Cyrl-R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Тема песме: Мрав тугује зато што је један цврчак гладује.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093410"/>
              </p:ext>
            </p:extLst>
          </p:nvPr>
        </p:nvGraphicFramePr>
        <p:xfrm>
          <a:off x="914400" y="3581400"/>
          <a:ext cx="7143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Где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се дешава радња?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582468"/>
              </p:ext>
            </p:extLst>
          </p:nvPr>
        </p:nvGraphicFramePr>
        <p:xfrm>
          <a:off x="914400" y="3581400"/>
          <a:ext cx="714375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Где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се дешава радња?</a:t>
                      </a:r>
                    </a:p>
                    <a:p>
                      <a:endParaRPr lang="sr-Cyrl-R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Радња се дешава у мрављем граду.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333508"/>
              </p:ext>
            </p:extLst>
          </p:nvPr>
        </p:nvGraphicFramePr>
        <p:xfrm>
          <a:off x="914400" y="3581400"/>
          <a:ext cx="7143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Ко је јунак ове песме?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3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622943"/>
              </p:ext>
            </p:extLst>
          </p:nvPr>
        </p:nvGraphicFramePr>
        <p:xfrm>
          <a:off x="914400" y="3581400"/>
          <a:ext cx="714375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Ко је јунак ове песме?</a:t>
                      </a:r>
                    </a:p>
                    <a:p>
                      <a:endParaRPr lang="sr-Cyrl-R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Јунак ове песме је мрав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доброг срца.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3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809378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Које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особине има мрав добра срца?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0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273889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Које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особине има мрав добра срца?</a:t>
                      </a:r>
                    </a:p>
                    <a:p>
                      <a:endParaRPr lang="sr-Cyrl-RS" sz="32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Cyrl-RS" sz="3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Мравчек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је: добар, осећајан, пажљив, нежан, брижљив, забринут,…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0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0200" y="6096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59475"/>
              </p:ext>
            </p:extLst>
          </p:nvPr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НЕКИ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ИМАЈУ МЕТАЛНИ СЈАЈ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2. НЕМА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ИХ НА АНТАРКТИКУ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ЈЕДУ ИХ ПТИЦЕ И ГУШТЕРИ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3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412579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Откуд у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песми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 гладан цврчак и мрав?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99455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Откуд у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песми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 гладан цврчак и мрав?</a:t>
                      </a:r>
                    </a:p>
                    <a:p>
                      <a:endParaRPr lang="sr-Cyrl-R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У њој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су гладан цврчак и вредан мрав као у басни о </a:t>
                      </a:r>
                      <a:r>
                        <a:rPr lang="sr-Cyrl-RS" sz="3200" baseline="0" dirty="0" err="1" smtClean="0">
                          <a:solidFill>
                            <a:schemeClr val="tx1"/>
                          </a:solidFill>
                        </a:rPr>
                        <a:t>цврчку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и мраву.</a:t>
                      </a:r>
                      <a:endParaRPr lang="sr-Cyrl-R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752465"/>
              </p:ext>
            </p:extLst>
          </p:nvPr>
        </p:nvGraphicFramePr>
        <p:xfrm>
          <a:off x="914400" y="3581400"/>
          <a:ext cx="7143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Објасни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наслов песме.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6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929145"/>
              </p:ext>
            </p:extLst>
          </p:nvPr>
        </p:nvGraphicFramePr>
        <p:xfrm>
          <a:off x="914400" y="3581400"/>
          <a:ext cx="714375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Објасни наслов песме.</a:t>
                      </a:r>
                    </a:p>
                    <a:p>
                      <a:endParaRPr lang="sr-Cyrl-R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ОВАЈ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мрав има добро срце, има добру душу.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6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271957"/>
              </p:ext>
            </p:extLst>
          </p:nvPr>
        </p:nvGraphicFramePr>
        <p:xfrm>
          <a:off x="914400" y="3581400"/>
          <a:ext cx="7143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Зашто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је песма дуга?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704700"/>
              </p:ext>
            </p:extLst>
          </p:nvPr>
        </p:nvGraphicFramePr>
        <p:xfrm>
          <a:off x="914400" y="3581400"/>
          <a:ext cx="714375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Зашто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је песма дуга?</a:t>
                      </a:r>
                    </a:p>
                    <a:p>
                      <a:endParaRPr lang="sr-Cyrl-RS" sz="3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Песма је дуга зато што има фабулу.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6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045226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Како се зове један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ред у песми?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987625"/>
              </p:ext>
            </p:extLst>
          </p:nvPr>
        </p:nvGraphicFramePr>
        <p:xfrm>
          <a:off x="914400" y="3581400"/>
          <a:ext cx="714375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Како се зове један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ред у песми?</a:t>
                      </a:r>
                    </a:p>
                    <a:p>
                      <a:endParaRPr lang="sr-Cyrl-R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Један ред у песми је стих.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6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521173"/>
              </p:ext>
            </p:extLst>
          </p:nvPr>
        </p:nvGraphicFramePr>
        <p:xfrm>
          <a:off x="914400" y="3581400"/>
          <a:ext cx="7143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Колико песма има строфа?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6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84729"/>
              </p:ext>
            </p:extLst>
          </p:nvPr>
        </p:nvGraphicFramePr>
        <p:xfrm>
          <a:off x="914400" y="3581400"/>
          <a:ext cx="71437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Колико песма има строфа?</a:t>
                      </a:r>
                      <a:endParaRPr lang="sr-Cyrl-R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sr-Cyrl-R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Песма има 14 строфа.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9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0" y="751924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13483"/>
              </p:ext>
            </p:extLst>
          </p:nvPr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НЕКИ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ИМАЈУ МЕТАЛНИ СЈАЈ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НЕМА ИХ НА АНТАРКТИКУ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ЈЕДУ ИХ ПТИЦЕ И ГУШТЕРИ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МОГУ БИТИ ЖУТИ И ЦРНИ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3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855194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Издвој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прве речи у песми које се римују.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81946"/>
              </p:ext>
            </p:extLst>
          </p:nvPr>
        </p:nvGraphicFramePr>
        <p:xfrm>
          <a:off x="914400" y="3581400"/>
          <a:ext cx="714375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Издвој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прве речи у песми које се римују.</a:t>
                      </a:r>
                    </a:p>
                    <a:p>
                      <a:endParaRPr lang="sr-Cyrl-R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граду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- хладу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356128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Шта смо научили од мрава добра срца?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6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598477"/>
              </p:ext>
            </p:extLst>
          </p:nvPr>
        </p:nvGraphicFramePr>
        <p:xfrm>
          <a:off x="762000" y="2179320"/>
          <a:ext cx="714375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Шта смо научили од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мрава доброг срца?</a:t>
                      </a:r>
                    </a:p>
                    <a:p>
                      <a:endParaRPr lang="sr-Cyrl-R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- Сви можемо бити добра     . </a:t>
                      </a:r>
                      <a:endParaRPr lang="en-U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- Треба да знамо шта је добро, да би добро чинили.</a:t>
                      </a:r>
                    </a:p>
                    <a:p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- Није довољно да си само добар, треба учинити и остале таквима.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Heart 2"/>
          <p:cNvSpPr/>
          <p:nvPr/>
        </p:nvSpPr>
        <p:spPr>
          <a:xfrm>
            <a:off x="6876256" y="3733800"/>
            <a:ext cx="685800" cy="4572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Шта знате о слоновима и мравима? Којих се животиња слонови плаше?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125112" cy="4051437"/>
          </a:xfrm>
        </p:spPr>
        <p:txBody>
          <a:bodyPr>
            <a:normAutofit/>
          </a:bodyPr>
          <a:lstStyle/>
          <a:p>
            <a:endParaRPr lang="sr-Cyrl-RS" sz="1600" u="sng" dirty="0" smtClean="0"/>
          </a:p>
          <a:p>
            <a:endParaRPr lang="sr-Cyrl-RS" sz="16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40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7125113" cy="924475"/>
          </a:xfrm>
        </p:spPr>
        <p:txBody>
          <a:bodyPr/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Слонови се не плаше мишева као у цртаћима већ мрава, не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подносе да им се мрави увлаче у сурле, то их голица и буде им непријатно.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2600" y="2286000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b="1" dirty="0">
                <a:latin typeface="Times New Roman"/>
                <a:ea typeface="Times New Roman"/>
              </a:rPr>
              <a:t>Ко је написао басну „Цврчак и мрав“?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125112" cy="4051437"/>
          </a:xfrm>
        </p:spPr>
        <p:txBody>
          <a:bodyPr>
            <a:normAutofit/>
          </a:bodyPr>
          <a:lstStyle/>
          <a:p>
            <a:endParaRPr lang="sr-Cyrl-RS" sz="1600" dirty="0" smtClean="0"/>
          </a:p>
          <a:p>
            <a:endParaRPr lang="sr-Cyrl-RS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477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8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7125113" cy="924475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Басну „Цврчак и мрав“ написао је Ла Фонтен, у стиху, па је другачија од осталих.  Он је познати француски песник и баснописац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 боље пролази у животу, цврчак или мрав?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2600" y="2286000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02339" y="5029200"/>
            <a:ext cx="4572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Колико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мравињака треба да посети џиновски мравојед да би се најео? Где живи?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125112" cy="4051437"/>
          </a:xfrm>
        </p:spPr>
        <p:txBody>
          <a:bodyPr>
            <a:normAutofit/>
          </a:bodyPr>
          <a:lstStyle/>
          <a:p>
            <a:endParaRPr lang="sr-Cyrl-RS" sz="1600" dirty="0" smtClean="0"/>
          </a:p>
          <a:p>
            <a:endParaRPr lang="sr-Cyrl-RS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858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1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7125113" cy="924475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Да би се наручао џиновски мравојед треба да посети око 200 мравињака. Живи у Јужној и Средњој Америци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2600" y="2286000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8200" y="7620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51117"/>
              </p:ext>
            </p:extLst>
          </p:nvPr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НЕКИ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ИМАЈУ МЕТАЛНИ СЈАЈ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НЕМА ИХ НА АНТАРКТИКУ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ЈЕДУ ИХ ПТИЦЕ И ГУШТЕРИ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МОГУ БИТИ ЖУТИ И ЦРНИ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СПАДАЈУ У ГРУПУ ИНСЕКАТА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3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можете да се орјентишете према мравињаку?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Употребите своја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знања из других предмета.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125112" cy="4051437"/>
          </a:xfrm>
        </p:spPr>
        <p:txBody>
          <a:bodyPr>
            <a:normAutofit/>
          </a:bodyPr>
          <a:lstStyle/>
          <a:p>
            <a:endParaRPr lang="sr-Cyrl-RS" sz="1600" dirty="0" smtClean="0"/>
          </a:p>
          <a:p>
            <a:endParaRPr lang="sr-Cyrl-RS" sz="1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5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7125113" cy="924475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Мрави праве мравињаке обично са јужне стране пања, дрвета или жбуна. Јужна страна мравињака је блажег нагиба од северне.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2600" y="2286000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92447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endParaRPr lang="en-US" sz="1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7"/>
            <a:ext cx="9144000" cy="514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М</a:t>
            </a:r>
            <a:r>
              <a:rPr lang="sr-Cyrl-RS" sz="2000" b="1" dirty="0" smtClean="0"/>
              <a:t>равињак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Каже се за неког ко је радан.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Он је много добар.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Тај не би ни мрава згазио!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Вредан као мрав!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Сам лончић у пољу ври?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Сит гладном не верује!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Не разумемо једни друге.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„На пољу где се чавке чавче“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</a:t>
            </a:r>
            <a:r>
              <a:rPr lang="sr-Cyrl-RS" sz="2000" b="1" smtClean="0"/>
              <a:t>лаво </a:t>
            </a:r>
            <a:r>
              <a:rPr lang="sr-Cyrl-RS" sz="2000" b="1" dirty="0" smtClean="0"/>
              <a:t>мравче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53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М</a:t>
            </a:r>
            <a:r>
              <a:rPr lang="sr-Cyrl-RS" sz="2000" b="1" dirty="0" smtClean="0"/>
              <a:t>равињак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Каже се за неког ко је радан.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Он је много добар.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Тај не би ни мрава згазио!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Вредан као мрав!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Сам лончић у пољу ври?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Сит гладном не верује!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Не разумемо једни друге.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„На пољу где се чавке чавче“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</a:t>
            </a:r>
            <a:r>
              <a:rPr lang="sr-Cyrl-RS" sz="2000" b="1" smtClean="0"/>
              <a:t>лаво </a:t>
            </a:r>
            <a:r>
              <a:rPr lang="sr-Cyrl-RS" sz="2000" b="1" dirty="0" smtClean="0"/>
              <a:t>мравче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53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М</a:t>
            </a:r>
            <a:r>
              <a:rPr lang="sr-Cyrl-RS" sz="2000" b="1" dirty="0" smtClean="0"/>
              <a:t>равињак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Каже се за неког ко је радан.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Он је много добар.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Тај не би ни мрава згазио!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Вредан као мрав!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Сам лончић у пољу ври?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Сит гладном не верује!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Не разумемо једни друге.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„На пољу где се чавке чавче“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</a:t>
            </a:r>
            <a:r>
              <a:rPr lang="sr-Cyrl-RS" sz="2000" b="1" smtClean="0"/>
              <a:t>лаво </a:t>
            </a:r>
            <a:r>
              <a:rPr lang="sr-Cyrl-RS" sz="2000" b="1" dirty="0" smtClean="0"/>
              <a:t>мравче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53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М</a:t>
            </a:r>
            <a:r>
              <a:rPr lang="sr-Cyrl-RS" sz="2000" b="1" dirty="0" smtClean="0"/>
              <a:t>равињак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Каже се за неког ко је радан.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Он је много добар.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Тај не би ни мрава згазио!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Вредан као мрав!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Сам лончић у пољу ври?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Сит гладном не верује!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Не разумемо једни друге.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„На пољу где се чавке чавче“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</a:t>
            </a:r>
            <a:r>
              <a:rPr lang="sr-Cyrl-RS" sz="2000" b="1" smtClean="0"/>
              <a:t>лаво </a:t>
            </a:r>
            <a:r>
              <a:rPr lang="sr-Cyrl-RS" sz="2000" b="1" dirty="0" smtClean="0"/>
              <a:t>мравче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53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М</a:t>
            </a:r>
            <a:r>
              <a:rPr lang="sr-Cyrl-RS" sz="2000" b="1" dirty="0" smtClean="0"/>
              <a:t>равињак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5" y="1972237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Каже се за неког ко је радан.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Он је много добар.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Тај не би ни мрава згазио!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3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Вредан као мрав!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Сам лончић у пољу ври?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Сит гладном не верује!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Не разумемо једни друге.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„На пољу где се чавке чавче“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</a:t>
            </a:r>
            <a:r>
              <a:rPr lang="sr-Cyrl-RS" sz="2000" b="1" smtClean="0"/>
              <a:t>лаво </a:t>
            </a:r>
            <a:r>
              <a:rPr lang="sr-Cyrl-RS" sz="2000" b="1" dirty="0" smtClean="0"/>
              <a:t>мравче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53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М</a:t>
            </a:r>
            <a:r>
              <a:rPr lang="sr-Cyrl-RS" sz="2000" b="1" dirty="0" smtClean="0"/>
              <a:t>равињак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Каже се за неког ко је радан.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Он је много добар.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Тај не би ни мрава згазио!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Вредан као мрав!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Сам лончић у пољу ври?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Сит гладном не верује!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Не разумемо једни друге.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„На пољу где се чавке чавче“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</a:t>
            </a:r>
            <a:r>
              <a:rPr lang="sr-Cyrl-RS" sz="2000" b="1" dirty="0" smtClean="0"/>
              <a:t>лаво мравче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53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М</a:t>
            </a:r>
            <a:r>
              <a:rPr lang="sr-Cyrl-RS" sz="2000" b="1" dirty="0" smtClean="0"/>
              <a:t>равињак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Каже се за неког ко је радан.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Он је много добар.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Тај не би ни мрава згазио!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Вредан као мрав!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Сам лончић у пољу ври?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Сит гладном не верује!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Не разумемо једни друге.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„На пољу где се чавке чавче“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</a:t>
            </a:r>
            <a:r>
              <a:rPr lang="sr-Cyrl-RS" sz="2000" b="1" dirty="0" smtClean="0"/>
              <a:t>лаво мравче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53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9800" y="2286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20415"/>
              </p:ext>
            </p:extLst>
          </p:nvPr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НЕКИ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ИМАЈУ МЕТАЛНИ СЈАЈ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НЕМА ИХ НА АНТАРКТИКУ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ЈЕДУ ИХ ПТИЦЕ И ГУШТЕРИ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МОГУ БИТИ ЖУТИ И ЦРНИ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СПАДАЈУ У ГРУПУ ИНСЕКАТА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6. КАЖЕ СЕ: „ВРЕДАН КАО…“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5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М</a:t>
            </a:r>
            <a:r>
              <a:rPr lang="sr-Cyrl-RS" sz="2000" b="1" dirty="0" smtClean="0"/>
              <a:t>равињак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Каже се за неког ко је радан.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Он је много добар.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Тај не би ни мрава згазио!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Вредан као мрав!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Сам лончић у пољу ври?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Сит гладном не верује!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Не разумемо једни друге.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„На пољу где се чавке чавче“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</a:t>
            </a:r>
            <a:r>
              <a:rPr lang="sr-Cyrl-RS" sz="2000" b="1" dirty="0" smtClean="0"/>
              <a:t>лаво мравче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53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М</a:t>
            </a:r>
            <a:r>
              <a:rPr lang="sr-Cyrl-RS" sz="2000" b="1" dirty="0" smtClean="0"/>
              <a:t>равињак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Каже се за неког ко је радан.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Он је много добар.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Тај не би ни мрава згазио!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Вредан као мрав!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Сам лончић у пољу ври?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Сит гладном не верује!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Не разумемо једни друге.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„На пољу где се чавке чавче“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/>
              <a:t>п</a:t>
            </a:r>
            <a:r>
              <a:rPr lang="sr-Cyrl-RS" sz="2000" b="1" dirty="0" smtClean="0"/>
              <a:t>лаво мравче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53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924475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US" sz="1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392"/>
            <a:ext cx="9144000" cy="515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096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6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0" y="2438400"/>
            <a:ext cx="7125113" cy="92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783" y="1327386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Мој број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79694" y="2781300"/>
            <a:ext cx="2819400" cy="990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3 000 001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3948953"/>
            <a:ext cx="647700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3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00466" y="3948952"/>
            <a:ext cx="629631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9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83561" y="3948953"/>
            <a:ext cx="559172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5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4516" y="3962400"/>
            <a:ext cx="26670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1 000 000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3948952"/>
            <a:ext cx="593912" cy="77319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6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3200" y="3962400"/>
            <a:ext cx="1524000" cy="80682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75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34333" y="4941168"/>
            <a:ext cx="2447366" cy="7194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2050" y="5867400"/>
            <a:ext cx="68580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0" y="2438400"/>
            <a:ext cx="7125113" cy="92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783" y="1327386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Мој број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79694" y="2781300"/>
            <a:ext cx="2819400" cy="990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3 000 001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3962400"/>
            <a:ext cx="647700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3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1279" y="3962400"/>
            <a:ext cx="571500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9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5696" y="3962400"/>
            <a:ext cx="559172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5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4516" y="3962400"/>
            <a:ext cx="26670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1 000 000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04960" y="3962400"/>
            <a:ext cx="593912" cy="7844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6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3200" y="3962400"/>
            <a:ext cx="1524000" cy="80682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75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868" y="5000636"/>
            <a:ext cx="2447366" cy="7194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prstClr val="white"/>
                </a:solidFill>
              </a:rPr>
              <a:t>3 000 001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867400"/>
            <a:ext cx="8784976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(</a:t>
            </a:r>
            <a:r>
              <a:rPr lang="en-US" sz="2000" b="1" dirty="0" smtClean="0"/>
              <a:t>1 000 000 </a:t>
            </a:r>
            <a:r>
              <a:rPr lang="sr-Cyrl-RS" sz="2000" b="1" dirty="0" smtClean="0"/>
              <a:t>• 3) + (6 – 5) = 3 000 000 + 1 =</a:t>
            </a:r>
            <a:r>
              <a:rPr lang="sr-Cyrl-RS" sz="2000" b="1" dirty="0"/>
              <a:t> </a:t>
            </a:r>
            <a:r>
              <a:rPr lang="sr-Cyrl-RS" sz="2000" b="1" dirty="0" smtClean="0"/>
              <a:t>3 000 001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661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9144000" cy="924475"/>
          </a:xfrm>
          <a:effectLst>
            <a:reflection blurRad="6350" stA="50000" endA="295" endPos="92000" dist="101600" dir="5400000" sy="-100000" algn="bl" rotWithShape="0"/>
          </a:effectLst>
          <a:scene3d>
            <a:camera prst="perspectiveRelaxed"/>
            <a:lightRig rig="threePt" dir="t"/>
          </a:scene3d>
        </p:spPr>
        <p:txBody>
          <a:bodyPr/>
          <a:lstStyle/>
          <a:p>
            <a:pPr algn="ctr"/>
            <a:endParaRPr lang="en-US" sz="9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1042851"/>
            <a:ext cx="9124406" cy="510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7195"/>
            <a:ext cx="7125113" cy="949234"/>
          </a:xfrm>
        </p:spPr>
        <p:txBody>
          <a:bodyPr/>
          <a:lstStyle/>
          <a:p>
            <a:pPr algn="ctr"/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677195"/>
            <a:ext cx="75982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Љ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59823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О</a:t>
            </a:r>
            <a:endParaRPr lang="en-US" sz="4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528355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b="1" dirty="0" smtClean="0"/>
              <a:t>Р</a:t>
            </a:r>
            <a:endParaRPr lang="en-US" sz="4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272938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И</a:t>
            </a:r>
            <a:endParaRPr lang="en-US" sz="4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17521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Б</a:t>
            </a:r>
            <a:endParaRPr lang="en-US" sz="4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790406" y="3696789"/>
            <a:ext cx="72281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О</a:t>
            </a:r>
            <a:endParaRPr lang="en-US" sz="4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513218" y="3712029"/>
            <a:ext cx="7532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Т</a:t>
            </a:r>
            <a:endParaRPr lang="en-US" sz="4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266510" y="3696789"/>
            <a:ext cx="77506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О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030687" y="3677195"/>
            <a:ext cx="73587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И</a:t>
            </a:r>
            <a:endParaRPr lang="en-US" sz="4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766561" y="3664133"/>
            <a:ext cx="72716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Д</a:t>
            </a:r>
            <a:endParaRPr lang="en-US" sz="4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493725" y="3664133"/>
            <a:ext cx="7620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В</a:t>
            </a:r>
            <a:endParaRPr lang="en-US" sz="4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247016" y="3670664"/>
            <a:ext cx="74676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О</a:t>
            </a:r>
            <a:endParaRPr lang="en-US" sz="4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903516" y="5029200"/>
            <a:ext cx="71628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03516" y="5791200"/>
            <a:ext cx="71628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4133"/>
            <a:ext cx="7125113" cy="920931"/>
          </a:xfrm>
        </p:spPr>
        <p:txBody>
          <a:bodyPr/>
          <a:lstStyle/>
          <a:p>
            <a:pPr algn="ctr"/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677195"/>
            <a:ext cx="75982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Љ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9823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О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8355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b="1" dirty="0" smtClean="0">
                <a:solidFill>
                  <a:prstClr val="white"/>
                </a:solidFill>
              </a:rPr>
              <a:t>Р</a:t>
            </a:r>
            <a:endParaRPr lang="en-US" sz="48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72938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И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17521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Б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90406" y="3696789"/>
            <a:ext cx="72281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О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13218" y="3712029"/>
            <a:ext cx="7532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Т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66510" y="3696789"/>
            <a:ext cx="77506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О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30687" y="3677195"/>
            <a:ext cx="73587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И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66561" y="3664133"/>
            <a:ext cx="72716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Д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93725" y="3664133"/>
            <a:ext cx="7620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В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47016" y="3670664"/>
            <a:ext cx="74676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О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3516" y="5029200"/>
            <a:ext cx="71628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3516" y="5791200"/>
            <a:ext cx="71628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prstClr val="white"/>
                </a:solidFill>
              </a:rPr>
              <a:t>ОДОБРОВОЉИТИ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9144000" cy="924475"/>
          </a:xfrm>
          <a:effectLst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019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БОСОНОГИ И НЕБО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РУМА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МРАВ ДОБРА СРЦА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ЉУТИТО МЕЧЕ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БОСОНОГ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ДРВЕЋЕ ХОДА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ЗАПАЛИО МОРЕ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ПОЉУБИО НЕБО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СРЕМ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РУМЉАНИ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ВОЈВОДИНА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ЦВРЧАК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МРАВЉИ 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ТРИ МИЛИОНА ЈЕДАН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МРАВЉИ СТАРЕШИНА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ТРОТИНЕТ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НЕЋЕ ДА СПАВА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ЗАМИШЉЕНО ЋУТИ</a:t>
            </a:r>
            <a:r>
              <a:rPr lang="sr-Cyrl-RS" dirty="0" smtClean="0">
                <a:solidFill>
                  <a:prstClr val="white"/>
                </a:solidFill>
              </a:rPr>
              <a:t>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ГЛЕДА У ЗВЕЗДЕ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9977" y="2510118"/>
            <a:ext cx="30480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В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57800" y="3733800"/>
            <a:ext cx="3048000" cy="555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Г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2115</Words>
  <Application>Microsoft Office PowerPoint</Application>
  <PresentationFormat>On-screen Show (4:3)</PresentationFormat>
  <Paragraphs>450</Paragraphs>
  <Slides>107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Winter</vt:lpstr>
      <vt:lpstr>PowerPoint Presentation</vt:lpstr>
      <vt:lpstr>153. слагалица ове сезоне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Зашто је један мрав тужан, сазнаћемо у песми „Мрав добра срца“, коју је написао Бранислав Црнчевић и данас ћемо учити ту песму.</vt:lpstr>
      <vt:lpstr>Мрав добра срца                      Бранислав Црнчевић</vt:lpstr>
      <vt:lpstr>Бранислав Црнчевић</vt:lpstr>
      <vt:lpstr>Хајде да прочитамо песму</vt:lpstr>
      <vt:lpstr>       се, па кажи:</vt:lpstr>
      <vt:lpstr>       се, па кажи:</vt:lpstr>
      <vt:lpstr>       се, па кажи:</vt:lpstr>
      <vt:lpstr>       се, па кажи:</vt:lpstr>
      <vt:lpstr>       се, па кажи:</vt:lpstr>
      <vt:lpstr>       се, па кажи:</vt:lpstr>
      <vt:lpstr>       се, па кажи:</vt:lpstr>
      <vt:lpstr>       се, па кажи:</vt:lpstr>
      <vt:lpstr>Задаци:</vt:lpstr>
      <vt:lpstr>Непознате речи и изрази:</vt:lpstr>
      <vt:lpstr>Непознате речи и изрази:</vt:lpstr>
      <vt:lpstr>Задаци:</vt:lpstr>
      <vt:lpstr>Задаци:</vt:lpstr>
      <vt:lpstr>Задаци:</vt:lpstr>
      <vt:lpstr>Задаци: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Шта знате о слоновима и мравима? Којих се животиња слонови плаше?</vt:lpstr>
      <vt:lpstr>Слонови се не плаше мишева као у цртаћима већ мрава, не подносе да им се мрави увлаче у сурле, то их голица и буде им непријатно.</vt:lpstr>
      <vt:lpstr>Ко је написао басну „Цврчак и мрав“? </vt:lpstr>
      <vt:lpstr>Басну „Цврчак и мрав“ написао је Ла Фонтен, у стиху, па је другачија од осталих.  Он је познати француски песник и баснописац.  Ко боље пролази у животу, цврчак или мрав?</vt:lpstr>
      <vt:lpstr>Колико мравињака треба да посети џиновски мравојед да би се најео? Где живи?</vt:lpstr>
      <vt:lpstr>Да би се наручао џиновски мравојед треба да посети око 200 мравињака. Живи у Јужној и Средњој Америци.</vt:lpstr>
      <vt:lpstr>Како можете да се орјентишете према мравињаку? Употребите своја знања из других предмета.</vt:lpstr>
      <vt:lpstr>Мрави праве мравињаке обично са јужне стране пања, дрвета или жбуна. Јужна страна мравињака је блажег нагиба од северне.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ЦВРЧКО</vt:lpstr>
      <vt:lpstr>PowerPoint Presentation</vt:lpstr>
      <vt:lpstr>            у своју свеску !</vt:lpstr>
      <vt:lpstr>Домаћи задатак:</vt:lpstr>
      <vt:lpstr>Табла утисака:</vt:lpstr>
      <vt:lpstr>    Стигли смо до краја 693. слагалице 1. циклуса васпитања и образовања.  Надам се да сте се добро забавили, да није било много тешко и да вам је свима било занимљиво. Толико за данас на часу српског језика и књижевности.               </vt:lpstr>
      <vt:lpstr>PowerPoint Presentation</vt:lpstr>
    </vt:vector>
  </TitlesOfParts>
  <Company>lite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166</cp:revision>
  <dcterms:created xsi:type="dcterms:W3CDTF">2019-11-18T17:49:32Z</dcterms:created>
  <dcterms:modified xsi:type="dcterms:W3CDTF">2021-05-16T02:56:30Z</dcterms:modified>
</cp:coreProperties>
</file>