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64" r:id="rId4"/>
    <p:sldId id="263" r:id="rId5"/>
    <p:sldId id="266" r:id="rId6"/>
    <p:sldId id="260" r:id="rId7"/>
    <p:sldId id="267" r:id="rId8"/>
    <p:sldId id="275" r:id="rId9"/>
    <p:sldId id="269" r:id="rId10"/>
    <p:sldId id="258" r:id="rId11"/>
    <p:sldId id="270" r:id="rId12"/>
    <p:sldId id="271" r:id="rId13"/>
    <p:sldId id="265" r:id="rId14"/>
    <p:sldId id="272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5A94E-0B56-487B-AAC2-8E6D1FFD34CF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3AC9A-0197-4CA7-B80B-C215EEC6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E4381-409C-482A-8D6A-79E617C81D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0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810C8-4A5A-4B32-AA33-107AE53775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3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6867B0-3BF4-499F-A503-05843D071AD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69C114-519E-401C-92ED-41FA610A504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2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E8FB20-F2BA-4F03-92FD-773BB68DAA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921452-BD60-4646-8ED3-D1B1334BD8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1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091E4-460A-45DD-858E-445729ED40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1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EBD73D-C5DE-41DF-A17C-42B14B6196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63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F6496-51E2-40E3-9888-3D1ECEDA943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4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0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E6A586-9A5B-40DC-AC38-AE5FE85982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8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A1C7E0-2035-4A37-91FA-B24E14AB53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1E5E55-4FF9-4591-A9BF-74626C8FB3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2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810C8-4A5A-4B32-AA33-107AE53775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99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6867B0-3BF4-499F-A503-05843D071AD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45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69C114-519E-401C-92ED-41FA610A504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5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E8FB20-F2BA-4F03-92FD-773BB68DAA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93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921452-BD60-4646-8ED3-D1B1334BD8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52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091E4-460A-45DD-858E-445729ED40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6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EBD73D-C5DE-41DF-A17C-42B14B6196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36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F6496-51E2-40E3-9888-3D1ECEDA943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E6A586-9A5B-40DC-AC38-AE5FE85982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3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A1C7E0-2035-4A37-91FA-B24E14AB53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0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1E5E55-4FF9-4591-A9BF-74626C8FB3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6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2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eb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eb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ebp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54D3-8DB2-46FF-8673-A5B13695907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E937-BD4E-4216-904B-D9338A98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64DD1E-7A18-42A3-AF31-61F036EEB20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3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64DD1E-7A18-42A3-AF31-61F036EEB20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2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85725" y="180975"/>
            <a:ext cx="10213975" cy="5768975"/>
          </a:xfrm>
        </p:spPr>
        <p:txBody>
          <a:bodyPr/>
          <a:lstStyle/>
          <a:p>
            <a:pPr algn="ctr"/>
            <a:r>
              <a:rPr lang="sr-Cyrl-C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МЕЂУНАРОДНИ </a:t>
            </a:r>
            <a:br>
              <a:rPr lang="sr-Cyrl-C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sr-Cyrl-C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ДАН МАТЕРЊЕГ ЈЕЗИКА</a:t>
            </a:r>
            <a:br>
              <a:rPr lang="sr-Cyrl-C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sr-Latn-C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sr-Latn-C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sr-Cyrl-C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21. ФЕБРУАР</a:t>
            </a:r>
            <a:r>
              <a:rPr lang="sr-Latn-CS" altLang="en-US" sz="4000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sr-Latn-CS" altLang="en-US" sz="40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sr-Cyrl-CS" altLang="en-US" sz="4000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sr-Cyrl-CS" altLang="en-US" sz="40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sr-Cyrl-CS" altLang="en-US" sz="4000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sr-Cyrl-CS" altLang="en-US" sz="40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sr-Latn-CS" alt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International Mother </a:t>
            </a:r>
            <a:br>
              <a:rPr lang="sr-Latn-CS" alt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sr-Latn-CS" alt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Language Day</a:t>
            </a:r>
          </a:p>
        </p:txBody>
      </p:sp>
    </p:spTree>
    <p:extLst>
      <p:ext uri="{BB962C8B-B14F-4D97-AF65-F5344CB8AC3E}">
        <p14:creationId xmlns:p14="http://schemas.microsoft.com/office/powerpoint/2010/main" val="20078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3" y="474785"/>
            <a:ext cx="7195364" cy="47369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dirty="0" smtClean="0">
                <a:latin typeface="Bookman Old Style" panose="02050604050505020204" pitchFamily="18" charset="0"/>
              </a:rPr>
              <a:t>„Када ми се неки писац хвали како перфектно говори шест језика обично му саветујем да се запосли на некој хотелској рецепцији. Тамо чезну за таквима! Ја лично имам великих мука и са матерњим. Једва нађем речи које су ми потребне за сва чуда која нам се догађају.“</a:t>
            </a:r>
          </a:p>
          <a:p>
            <a:pPr marL="0" indent="0"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                             </a:t>
            </a:r>
            <a:r>
              <a:rPr lang="sr-Cyrl-RS" b="1" dirty="0" smtClean="0">
                <a:latin typeface="Bookman Old Style" panose="02050604050505020204" pitchFamily="18" charset="0"/>
              </a:rPr>
              <a:t>Момо Капор</a:t>
            </a:r>
            <a:endParaRPr lang="en-US" b="1" dirty="0">
              <a:latin typeface="Bookman Old Style" panose="02050604050505020204" pitchFamily="18" charset="0"/>
            </a:endParaRPr>
          </a:p>
          <a:p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41" y="719869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745059"/>
            <a:ext cx="8628185" cy="276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latin typeface="Bookman Old Style" panose="02050604050505020204" pitchFamily="18" charset="0"/>
              </a:rPr>
              <a:t>„ Да се нисам сродила већ у детињству са језичким благом нашег језика, ко зна да ли бих испевала онолике мелодије сличне мелодијама какве се чују у природи.“ </a:t>
            </a:r>
          </a:p>
          <a:p>
            <a:endParaRPr lang="ru-RU" sz="2800" dirty="0"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latin typeface="Bookman Old Style" panose="02050604050505020204" pitchFamily="18" charset="0"/>
              </a:rPr>
              <a:t>          </a:t>
            </a:r>
            <a:r>
              <a:rPr lang="ru-RU" sz="2800" b="1" dirty="0" smtClean="0">
                <a:latin typeface="Bookman Old Style" panose="02050604050505020204" pitchFamily="18" charset="0"/>
              </a:rPr>
              <a:t>Десанка Максимовић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197" y="3879239"/>
            <a:ext cx="2735141" cy="2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26" y="729762"/>
            <a:ext cx="6481396" cy="48336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 „Волите српски језик сваког дана помало. Српски језик нема никога другог осим нас.“</a:t>
            </a:r>
          </a:p>
          <a:p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                     </a:t>
            </a:r>
            <a:r>
              <a:rPr lang="ru-RU" b="1" dirty="0" smtClean="0">
                <a:latin typeface="Bookman Old Style" panose="02050604050505020204" pitchFamily="18" charset="0"/>
              </a:rPr>
              <a:t>Душко Радовић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5" y="729762"/>
            <a:ext cx="20955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6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858500" cy="1222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Завештање Стефана Немање о језику (Миле Медић)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885" y="1336432"/>
            <a:ext cx="7438292" cy="462927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600" dirty="0" smtClean="0">
                <a:latin typeface="Bookman Old Style" panose="02050604050505020204" pitchFamily="18" charset="0"/>
              </a:rPr>
              <a:t>Чувајте, чедо моје мило, језик као земљу. Реч се може изгубити као град, као земља, као душа. А шта је народ изгуби ли језик, земљу, душу?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36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ookman Old Style" panose="02050604050505020204" pitchFamily="18" charset="0"/>
              </a:rPr>
              <a:t>Народ који изгуби своје речи престаје бити народ.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ookman Old Style" panose="02050604050505020204" pitchFamily="18" charset="0"/>
              </a:rPr>
              <a:t>Тамо где одзвања наша реч, где се још глагоља и где се још, као стари златник обрће наша реч, знај, чедо моје, да је то још наша држава без обзира ко у њој влада. </a:t>
            </a:r>
            <a:endParaRPr lang="ru-RU" sz="3600" dirty="0" smtClean="0">
              <a:effectLst/>
              <a:latin typeface="Bookman Old Style" panose="02050604050505020204" pitchFamily="18" charset="0"/>
            </a:endParaRPr>
          </a:p>
          <a:p>
            <a:endParaRPr lang="ru-RU" sz="3600" dirty="0">
              <a:latin typeface="Bookman Old Style" panose="02050604050505020204" pitchFamily="18" charset="0"/>
            </a:endParaRPr>
          </a:p>
          <a:p>
            <a:endParaRPr lang="ru-RU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1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5" y="1377778"/>
            <a:ext cx="4686300" cy="5355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10" y="1389222"/>
            <a:ext cx="4681559" cy="5344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994" y="425971"/>
            <a:ext cx="1007756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9" y="685800"/>
            <a:ext cx="7323137" cy="1447800"/>
          </a:xfrm>
        </p:spPr>
        <p:txBody>
          <a:bodyPr/>
          <a:lstStyle/>
          <a:p>
            <a:pPr algn="ctr"/>
            <a:r>
              <a:rPr lang="sr-Cyrl-CS" altLang="en-US" sz="3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21. фебруар </a:t>
            </a:r>
            <a:r>
              <a:rPr lang="sr-Cyrl-CS" alt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– обележава се као </a:t>
            </a:r>
            <a:r>
              <a:rPr lang="sr-Cyrl-CS" altLang="en-US" sz="3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Међународни дан матерњег језика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0289" y="3005139"/>
            <a:ext cx="5942011" cy="2569184"/>
          </a:xfrm>
        </p:spPr>
        <p:txBody>
          <a:bodyPr/>
          <a:lstStyle/>
          <a:p>
            <a:pPr marL="0" indent="0">
              <a:buNone/>
            </a:pPr>
            <a:r>
              <a:rPr lang="sr-Cyrl-CS" altLang="en-US" sz="3200" dirty="0" smtClean="0">
                <a:latin typeface="Bookman Old Style" panose="02050604050505020204" pitchFamily="18" charset="0"/>
              </a:rPr>
              <a:t>Успоставио га је </a:t>
            </a:r>
            <a:r>
              <a:rPr lang="sr-Latn-CS" altLang="en-US" sz="3200" dirty="0" smtClean="0">
                <a:latin typeface="Bookman Old Style" panose="02050604050505020204" pitchFamily="18" charset="0"/>
              </a:rPr>
              <a:t>UNESCO</a:t>
            </a:r>
            <a:r>
              <a:rPr lang="sr-Cyrl-CS" altLang="en-US" sz="3200" smtClean="0">
                <a:latin typeface="Bookman Old Style" panose="02050604050505020204" pitchFamily="18" charset="0"/>
              </a:rPr>
              <a:t> </a:t>
            </a:r>
            <a:r>
              <a:rPr lang="sr-Cyrl-CS" altLang="en-US" sz="3200" smtClean="0">
                <a:latin typeface="Bookman Old Style" panose="02050604050505020204" pitchFamily="18" charset="0"/>
              </a:rPr>
              <a:t>(Организација </a:t>
            </a:r>
            <a:r>
              <a:rPr lang="sr-Cyrl-CS" altLang="en-US" sz="3200" smtClean="0">
                <a:latin typeface="Bookman Old Style" panose="02050604050505020204" pitchFamily="18" charset="0"/>
              </a:rPr>
              <a:t>за </a:t>
            </a:r>
            <a:r>
              <a:rPr lang="sr-Cyrl-CS" altLang="en-US" sz="3200" smtClean="0">
                <a:latin typeface="Bookman Old Style" panose="02050604050505020204" pitchFamily="18" charset="0"/>
              </a:rPr>
              <a:t>образовaње</a:t>
            </a:r>
            <a:r>
              <a:rPr lang="sr-Cyrl-CS" altLang="en-US" sz="3200" dirty="0" smtClean="0">
                <a:latin typeface="Bookman Old Style" panose="02050604050505020204" pitchFamily="18" charset="0"/>
              </a:rPr>
              <a:t>, науку и културу Уједињених нација) 1999. године. </a:t>
            </a:r>
          </a:p>
        </p:txBody>
      </p:sp>
    </p:spTree>
    <p:extLst>
      <p:ext uri="{BB962C8B-B14F-4D97-AF65-F5344CB8AC3E}">
        <p14:creationId xmlns:p14="http://schemas.microsoft.com/office/powerpoint/2010/main" val="25634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22" y="1283676"/>
            <a:ext cx="5609493" cy="4135803"/>
          </a:xfrm>
        </p:spPr>
        <p:txBody>
          <a:bodyPr/>
          <a:lstStyle/>
          <a:p>
            <a:r>
              <a:rPr lang="sr-Cyrl-CS" alt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Званична дефиниција појма </a:t>
            </a:r>
            <a:r>
              <a:rPr lang="sr-Cyrl-CS" altLang="en-US" sz="3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матерњи језик</a:t>
            </a:r>
            <a:r>
              <a:rPr lang="sr-Cyrl-CS" alt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 не постоји, али познаваоци науке о језику кажу да је матерњи језик први језик који </a:t>
            </a:r>
            <a:r>
              <a:rPr lang="sr-Cyrl-CS" altLang="en-US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је говорник </a:t>
            </a:r>
            <a:r>
              <a:rPr lang="sr-Cyrl-CS" alt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научио.</a:t>
            </a:r>
            <a:endParaRPr lang="en-US" altLang="en-US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732" y="1292471"/>
            <a:ext cx="5665175" cy="515229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RS" dirty="0">
                <a:solidFill>
                  <a:prstClr val="black"/>
                </a:solidFill>
                <a:latin typeface="Bookman Old Style" panose="02050604050505020204" pitchFamily="18" charset="0"/>
              </a:rPr>
              <a:t>Матерњи језик је онај језик који дете усваја у свом најранијем добу, током одрастања у породици. То је </a:t>
            </a:r>
            <a:r>
              <a:rPr lang="sr-Cyrl-R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језик његових </a:t>
            </a:r>
            <a:r>
              <a:rPr lang="sr-Cyrl-RS" dirty="0">
                <a:solidFill>
                  <a:prstClr val="black"/>
                </a:solidFill>
                <a:latin typeface="Bookman Old Style" panose="02050604050505020204" pitchFamily="18" charset="0"/>
              </a:rPr>
              <a:t>родитеља (старатеља). То је језик који људи најпре науче. Њега усвајамо природно, у средини у којој одрастамо без икакве посебне обуке. </a:t>
            </a:r>
          </a:p>
          <a:p>
            <a:pPr marL="0" lvl="0" indent="0" algn="just">
              <a:buNone/>
            </a:pPr>
            <a:endParaRPr lang="en-US" sz="3200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4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0637" y="1468314"/>
            <a:ext cx="4677263" cy="4402871"/>
          </a:xfrm>
        </p:spPr>
        <p:txBody>
          <a:bodyPr/>
          <a:lstStyle/>
          <a:p>
            <a:pPr marL="0" indent="0">
              <a:buNone/>
            </a:pPr>
            <a:r>
              <a:rPr lang="sr-Cyrl-CS" altLang="en-US" dirty="0" smtClean="0">
                <a:latin typeface="Bookman Old Style" panose="02050604050505020204" pitchFamily="18" charset="0"/>
              </a:rPr>
              <a:t>Основно за преживљавање језика јесте да се преносе са колена на колено, да се преносе деци, као и да имају институционалну подршку, своје писмо, неговање језика у школама, медије...</a:t>
            </a:r>
          </a:p>
        </p:txBody>
      </p:sp>
    </p:spTree>
    <p:extLst>
      <p:ext uri="{BB962C8B-B14F-4D97-AF65-F5344CB8AC3E}">
        <p14:creationId xmlns:p14="http://schemas.microsoft.com/office/powerpoint/2010/main" val="27839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314" y="1397977"/>
            <a:ext cx="5196255" cy="4774223"/>
          </a:xfrm>
        </p:spPr>
        <p:txBody>
          <a:bodyPr/>
          <a:lstStyle/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-Cyrl-RS" kern="12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Према проценама од око 6.000 језика, до краја 21. века одумреће више од половине. Највише су угрожени језици са малим бројем говорника, од неколико стотина или десетина, и језици који припадају малим заједницама.</a:t>
            </a:r>
            <a:endParaRPr lang="sr-Cyrl-RS" kern="12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9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1" y="392112"/>
            <a:ext cx="6557595" cy="6307625"/>
          </a:xfrm>
        </p:spPr>
        <p:txBody>
          <a:bodyPr/>
          <a:lstStyle/>
          <a:p>
            <a:pPr marL="0" indent="0">
              <a:buNone/>
            </a:pPr>
            <a:r>
              <a:rPr lang="sr-Cyrl-CS" altLang="en-US" dirty="0" smtClean="0">
                <a:latin typeface="Bookman Old Style" panose="02050604050505020204" pitchFamily="18" charset="0"/>
              </a:rPr>
              <a:t>Српски не спада у групу угрожених језика, али се, поготово у последње две деценије, прилично бирократизовао и "искварио". </a:t>
            </a:r>
          </a:p>
          <a:p>
            <a:pPr marL="0" indent="0">
              <a:buNone/>
            </a:pPr>
            <a:endParaRPr lang="sr-Cyrl-CS" altLang="en-US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sr-Cyrl-CS" altLang="en-US" dirty="0">
                <a:latin typeface="Bookman Old Style" panose="02050604050505020204" pitchFamily="18" charset="0"/>
              </a:rPr>
              <a:t>„Треба да се трудимо да не употребљавамо стране речи без потребе, против тога се треба борити и подсећати да домаћу реч, макар и давно усвојену, не треба замењивати енглеском, само зато што је то у моди</a:t>
            </a:r>
            <a:r>
              <a:rPr lang="sr-Cyrl-CS" altLang="en-US" dirty="0" smtClean="0">
                <a:latin typeface="Bookman Old Style" panose="02050604050505020204" pitchFamily="18" charset="0"/>
              </a:rPr>
              <a:t>.“  </a:t>
            </a:r>
          </a:p>
          <a:p>
            <a:pPr marL="0" indent="0">
              <a:buNone/>
            </a:pPr>
            <a:r>
              <a:rPr lang="sr-Cyrl-CS" altLang="en-US" dirty="0">
                <a:latin typeface="Bookman Old Style" panose="02050604050505020204" pitchFamily="18" charset="0"/>
              </a:rPr>
              <a:t> </a:t>
            </a:r>
            <a:r>
              <a:rPr lang="sr-Cyrl-CS" altLang="en-US" dirty="0" smtClean="0">
                <a:latin typeface="Bookman Old Style" panose="02050604050505020204" pitchFamily="18" charset="0"/>
              </a:rPr>
              <a:t>                                Иван Клајн</a:t>
            </a:r>
            <a:r>
              <a:rPr lang="sr-Cyrl-CS" altLang="en-US" dirty="0">
                <a:latin typeface="Bookman Old Style" panose="02050604050505020204" pitchFamily="18" charset="0"/>
              </a:rPr>
              <a:t/>
            </a:r>
            <a:br>
              <a:rPr lang="sr-Cyrl-CS" altLang="en-US" dirty="0">
                <a:latin typeface="Bookman Old Style" panose="02050604050505020204" pitchFamily="18" charset="0"/>
              </a:rPr>
            </a:br>
            <a:r>
              <a:rPr lang="sr-Cyrl-CS" altLang="en-US" dirty="0">
                <a:latin typeface="Bookman Old Style" panose="02050604050505020204" pitchFamily="18" charset="0"/>
              </a:rPr>
              <a:t/>
            </a:r>
            <a:br>
              <a:rPr lang="sr-Cyrl-CS" altLang="en-US" dirty="0">
                <a:latin typeface="Bookman Old Style" panose="02050604050505020204" pitchFamily="18" charset="0"/>
              </a:rPr>
            </a:br>
            <a:endParaRPr lang="sr-Cyrl-C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8" y="334108"/>
            <a:ext cx="8212016" cy="3279530"/>
          </a:xfrm>
        </p:spPr>
        <p:txBody>
          <a:bodyPr/>
          <a:lstStyle/>
          <a:p>
            <a:pPr marL="0" lvl="0" indent="0">
              <a:buNone/>
            </a:pPr>
            <a:r>
              <a:rPr lang="sr-Cyrl-RS" dirty="0">
                <a:solidFill>
                  <a:prstClr val="black"/>
                </a:solidFill>
                <a:latin typeface="Bookman Old Style" panose="02050604050505020204" pitchFamily="18" charset="0"/>
              </a:rPr>
              <a:t>„ </a:t>
            </a:r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Језик је хранитељ народа. Докле год живи језик, докле га љубимо и почитујемо, њим говоримо и пишемо, прочишћавамо, дотле живи и народ, може се међу собом разумијевати и умно саједињавати, не прелива се у други, не пропада</a:t>
            </a:r>
            <a:r>
              <a:rPr lang="sr-Cyrl-RS" dirty="0">
                <a:solidFill>
                  <a:prstClr val="black"/>
                </a:solidFill>
                <a:latin typeface="Bookman Old Style" panose="02050604050505020204" pitchFamily="18" charset="0"/>
              </a:rPr>
              <a:t>.“ </a:t>
            </a:r>
            <a:endParaRPr lang="sr-Cyrl-RS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                     Вук </a:t>
            </a:r>
            <a:r>
              <a:rPr lang="ru-RU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Стефановић </a:t>
            </a:r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Караџић</a:t>
            </a:r>
            <a:endParaRPr lang="en-US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en-US" sz="2400" b="1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782" y="3912576"/>
            <a:ext cx="4036401" cy="27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7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533" y="703385"/>
            <a:ext cx="6933874" cy="4473943"/>
          </a:xfrm>
        </p:spPr>
        <p:txBody>
          <a:bodyPr/>
          <a:lstStyle/>
          <a:p>
            <a:pPr marL="0" lvl="0" indent="0">
              <a:buNone/>
            </a:pPr>
            <a:r>
              <a:rPr lang="sr-Cyrl-R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„Језик је жива снага којом је везана не само култура него и само постојање једног народа.“ </a:t>
            </a:r>
          </a:p>
          <a:p>
            <a:pPr marL="0" lvl="0" indent="0">
              <a:buNone/>
            </a:pPr>
            <a:endParaRPr lang="sr-Cyrl-RS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sr-Cyrl-RS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                       Иво Андрић</a:t>
            </a:r>
            <a:endParaRPr lang="en-US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96" y="2602523"/>
            <a:ext cx="2740527" cy="370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junarodni dan maternjeg jezika 21. februar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edjunarodni dan maternjeg jezika 21. februar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412</Words>
  <Application>Microsoft Office PowerPoint</Application>
  <PresentationFormat>Widescreen</PresentationFormat>
  <Paragraphs>35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Century Gothic</vt:lpstr>
      <vt:lpstr>Century Schoolbook</vt:lpstr>
      <vt:lpstr>Office Theme</vt:lpstr>
      <vt:lpstr>Medjunarodni dan maternjeg jezika 21. februar</vt:lpstr>
      <vt:lpstr>1_Medjunarodni dan maternjeg jezika 21. februar</vt:lpstr>
      <vt:lpstr>МЕЂУНАРОДНИ  ДАН МАТЕРЊЕГ ЈЕЗИКА  21. ФЕБРУАР   International Mother  Language Day</vt:lpstr>
      <vt:lpstr>21. фебруар – обележава се као Међународни дан матерњег језика</vt:lpstr>
      <vt:lpstr>Званична дефиниција појма матерњи језик не постоји, али познаваоци науке о језику кажу да је матерњи језик први језик који је говорник научио.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Завештање Стефана Немање о језику (Миле Медић)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</cp:revision>
  <dcterms:created xsi:type="dcterms:W3CDTF">2025-02-18T18:13:22Z</dcterms:created>
  <dcterms:modified xsi:type="dcterms:W3CDTF">2025-02-22T10:23:39Z</dcterms:modified>
</cp:coreProperties>
</file>