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57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3A25-1B2B-4AB3-811F-404D326C468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D766-B135-4E4B-B66F-EE1D1E50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38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3A25-1B2B-4AB3-811F-404D326C468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D766-B135-4E4B-B66F-EE1D1E50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4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3A25-1B2B-4AB3-811F-404D326C468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D766-B135-4E4B-B66F-EE1D1E50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3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3A25-1B2B-4AB3-811F-404D326C468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D766-B135-4E4B-B66F-EE1D1E50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2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3A25-1B2B-4AB3-811F-404D326C468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D766-B135-4E4B-B66F-EE1D1E50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2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3A25-1B2B-4AB3-811F-404D326C468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D766-B135-4E4B-B66F-EE1D1E50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33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3A25-1B2B-4AB3-811F-404D326C468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D766-B135-4E4B-B66F-EE1D1E50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8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3A25-1B2B-4AB3-811F-404D326C468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D766-B135-4E4B-B66F-EE1D1E50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3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3A25-1B2B-4AB3-811F-404D326C468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D766-B135-4E4B-B66F-EE1D1E50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2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3A25-1B2B-4AB3-811F-404D326C468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D766-B135-4E4B-B66F-EE1D1E50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1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3A25-1B2B-4AB3-811F-404D326C468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D766-B135-4E4B-B66F-EE1D1E50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1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63A25-1B2B-4AB3-811F-404D326C468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0D766-B135-4E4B-B66F-EE1D1E500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0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СРБИЈА</a:t>
            </a:r>
            <a:b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ОСКАР ДАВИЧО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6629400" y="5202382"/>
            <a:ext cx="2133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Аутор: Дубравка Ј.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525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64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381000"/>
            <a:ext cx="5791200" cy="569421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Оскар Давичо</a:t>
            </a:r>
            <a:r>
              <a:rPr lang="ru-RU" dirty="0" smtClean="0"/>
              <a:t> (1909— 1989): песник, романописац и есејиста, рођен у Шапцу у чиновничкој породици јеврејског порекла. Стварао је у периоду између два светска рата и после Другог светског рата. Теме његових дела су изразито револуционарне и социјалне. Његове најпознатије збирке песама су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Хана</a:t>
            </a:r>
            <a:r>
              <a:rPr lang="ru-RU" dirty="0" smtClean="0"/>
              <a:t> и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Вишња за зидом</a:t>
            </a:r>
            <a:r>
              <a:rPr lang="ru-RU" dirty="0" smtClean="0"/>
              <a:t>, а од романа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Песма</a:t>
            </a:r>
            <a:r>
              <a:rPr lang="ru-RU" dirty="0" smtClean="0"/>
              <a:t> и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Бетон и свици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2362200" cy="299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007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228600"/>
            <a:ext cx="4038600" cy="5440363"/>
          </a:xfrm>
          <a:gradFill>
            <a:gsLst>
              <a:gs pos="0">
                <a:srgbClr val="DDEBCF"/>
              </a:gs>
              <a:gs pos="68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r-Cyrl-RS" dirty="0" smtClean="0">
                <a:effectLst/>
              </a:rPr>
              <a:t>Ја знам сва твоја лица, свако шта хоће, шта носи,</a:t>
            </a:r>
            <a:br>
              <a:rPr lang="sr-Cyrl-RS" dirty="0" smtClean="0">
                <a:effectLst/>
              </a:rPr>
            </a:br>
            <a:r>
              <a:rPr lang="sr-Cyrl-RS" dirty="0" smtClean="0">
                <a:effectLst/>
              </a:rPr>
              <a:t>гледао сам све твоје очи, разумем шта кажу, шта крију.</a:t>
            </a:r>
            <a:br>
              <a:rPr lang="sr-Cyrl-RS" dirty="0" smtClean="0">
                <a:effectLst/>
              </a:rPr>
            </a:br>
            <a:r>
              <a:rPr lang="sr-Cyrl-RS" dirty="0" smtClean="0">
                <a:effectLst/>
              </a:rPr>
              <a:t>Ја мислим твоју мисао за челом ти у коси,</a:t>
            </a:r>
            <a:br>
              <a:rPr lang="sr-Cyrl-RS" dirty="0" smtClean="0">
                <a:effectLst/>
              </a:rPr>
            </a:br>
            <a:r>
              <a:rPr lang="sr-Cyrl-RS" dirty="0" smtClean="0">
                <a:effectLst/>
              </a:rPr>
              <a:t>ја знам твоја уста шта љубе, шта пију.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sr-Cyrl-RS" dirty="0" smtClean="0">
                <a:effectLst/>
              </a:rPr>
              <a:t/>
            </a:r>
            <a:br>
              <a:rPr lang="sr-Cyrl-RS" dirty="0" smtClean="0">
                <a:effectLst/>
              </a:rPr>
            </a:br>
            <a:r>
              <a:rPr lang="sr-Cyrl-RS" dirty="0" smtClean="0">
                <a:effectLst/>
              </a:rPr>
              <a:t/>
            </a:r>
            <a:br>
              <a:rPr lang="sr-Cyrl-RS" dirty="0" smtClean="0">
                <a:effectLst/>
              </a:rPr>
            </a:br>
            <a:r>
              <a:rPr lang="sr-Cyrl-RS" dirty="0" smtClean="0">
                <a:effectLst/>
              </a:rPr>
              <a:t>Еј, пију од туге, од зноја, од муке,</a:t>
            </a:r>
            <a:br>
              <a:rPr lang="sr-Cyrl-RS" dirty="0" smtClean="0">
                <a:effectLst/>
              </a:rPr>
            </a:br>
            <a:r>
              <a:rPr lang="sr-Cyrl-RS" dirty="0" smtClean="0">
                <a:effectLst/>
              </a:rPr>
              <a:t>од ноћи, од сијерка који се тешко меље.</a:t>
            </a:r>
            <a:br>
              <a:rPr lang="sr-Cyrl-RS" dirty="0" smtClean="0">
                <a:effectLst/>
              </a:rPr>
            </a:br>
            <a:r>
              <a:rPr lang="sr-Cyrl-RS" dirty="0" smtClean="0">
                <a:effectLst/>
              </a:rPr>
              <a:t>Ја сам у млину, сред буке</a:t>
            </a:r>
            <a:br>
              <a:rPr lang="sr-Cyrl-RS" dirty="0" smtClean="0">
                <a:effectLst/>
              </a:rPr>
            </a:br>
            <a:r>
              <a:rPr lang="sr-Cyrl-RS" dirty="0" smtClean="0">
                <a:effectLst/>
              </a:rPr>
              <a:t>жрвња, чуо све твоје жеље</a:t>
            </a:r>
            <a:br>
              <a:rPr lang="sr-Cyrl-RS" dirty="0" smtClean="0">
                <a:effectLst/>
              </a:rPr>
            </a:br>
            <a:r>
              <a:rPr lang="sr-Cyrl-RS" dirty="0" smtClean="0">
                <a:effectLst/>
              </a:rPr>
              <a:t/>
            </a:r>
            <a:br>
              <a:rPr lang="sr-Cyrl-RS" dirty="0" smtClean="0">
                <a:effectLst/>
              </a:rPr>
            </a:br>
            <a:r>
              <a:rPr lang="sr-Cyrl-RS" dirty="0" smtClean="0">
                <a:effectLst/>
              </a:rPr>
              <a:t>и бриге твоје, ој, Србијо међу песмама, међу шљивама,</a:t>
            </a:r>
            <a:br>
              <a:rPr lang="sr-Cyrl-RS" dirty="0" smtClean="0">
                <a:effectLst/>
              </a:rPr>
            </a:br>
            <a:r>
              <a:rPr lang="sr-Cyrl-RS" dirty="0" smtClean="0">
                <a:effectLst/>
              </a:rPr>
              <a:t>ој, Србијо међу људима</a:t>
            </a:r>
            <a:br>
              <a:rPr lang="sr-Cyrl-RS" dirty="0" smtClean="0">
                <a:effectLst/>
              </a:rPr>
            </a:br>
            <a:r>
              <a:rPr lang="sr-Cyrl-RS" dirty="0" smtClean="0">
                <a:effectLst/>
              </a:rPr>
              <a:t>на њивама,</a:t>
            </a:r>
            <a:br>
              <a:rPr lang="sr-Cyrl-RS" dirty="0" smtClean="0">
                <a:effectLst/>
              </a:rPr>
            </a:br>
            <a:r>
              <a:rPr lang="sr-Cyrl-RS" dirty="0" smtClean="0">
                <a:effectLst/>
              </a:rPr>
              <a:t>ој, Србијо међу песмама, међу стадима,</a:t>
            </a:r>
            <a:br>
              <a:rPr lang="sr-Cyrl-RS" dirty="0" smtClean="0">
                <a:effectLst/>
              </a:rPr>
            </a:br>
            <a:r>
              <a:rPr lang="sr-Cyrl-RS" dirty="0" smtClean="0">
                <a:effectLst/>
              </a:rPr>
              <a:t>ој, Србијо, песмо међу народима.</a:t>
            </a:r>
            <a:br>
              <a:rPr lang="sr-Cyrl-RS" dirty="0" smtClean="0">
                <a:effectLst/>
              </a:rPr>
            </a:br>
            <a:endParaRPr lang="sr-Cyrl-R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76800" y="243681"/>
            <a:ext cx="4038600" cy="5410200"/>
          </a:xfrm>
          <a:gradFill>
            <a:gsLst>
              <a:gs pos="0">
                <a:srgbClr val="DDEBCF"/>
              </a:gs>
              <a:gs pos="64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r-Cyrl-RS" dirty="0" smtClean="0"/>
              <a:t>Песмо тужна, мека си милошта</a:t>
            </a:r>
            <a:br>
              <a:rPr lang="sr-Cyrl-RS" dirty="0" smtClean="0"/>
            </a:br>
            <a:r>
              <a:rPr lang="sr-Cyrl-RS" dirty="0" smtClean="0"/>
              <a:t>што плаче као крв грожђа, као суза мошта,</a:t>
            </a:r>
            <a:br>
              <a:rPr lang="sr-Cyrl-RS" dirty="0" smtClean="0"/>
            </a:br>
            <a:r>
              <a:rPr lang="sr-Cyrl-RS" dirty="0" smtClean="0"/>
              <a:t>као онај пољубац, онај мирис перја што утка</a:t>
            </a:r>
            <a:br>
              <a:rPr lang="sr-Cyrl-RS" dirty="0" smtClean="0"/>
            </a:br>
            <a:r>
              <a:rPr lang="sr-Cyrl-RS" dirty="0" smtClean="0"/>
              <a:t>у гугутање своје гугутка.</a:t>
            </a:r>
            <a:endParaRPr lang="en-US" dirty="0" smtClean="0"/>
          </a:p>
          <a:p>
            <a:pPr marL="0" indent="0">
              <a:buNone/>
            </a:pP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Ој, милошто мека, клик си дивље пловке</a:t>
            </a:r>
            <a:br>
              <a:rPr lang="sr-Cyrl-RS" dirty="0" smtClean="0"/>
            </a:br>
            <a:r>
              <a:rPr lang="sr-Cyrl-RS" dirty="0" smtClean="0"/>
              <a:t>над јаром из које стаса</a:t>
            </a:r>
            <a:br>
              <a:rPr lang="sr-Cyrl-RS" dirty="0" smtClean="0"/>
            </a:br>
            <a:r>
              <a:rPr lang="sr-Cyrl-RS" dirty="0" smtClean="0"/>
              <a:t>црвени угаљ сунца</a:t>
            </a:r>
            <a:br>
              <a:rPr lang="sr-Cyrl-RS" dirty="0" smtClean="0"/>
            </a:br>
            <a:r>
              <a:rPr lang="sr-Cyrl-RS" dirty="0" smtClean="0"/>
              <a:t>у зрну сваког класа,</a:t>
            </a:r>
            <a:endParaRPr lang="en-US" dirty="0" smtClean="0"/>
          </a:p>
          <a:p>
            <a:pPr marL="0" indent="0">
              <a:buNone/>
            </a:pP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али боса песмо глуве жалопојке,</a:t>
            </a:r>
            <a:br>
              <a:rPr lang="sr-Cyrl-RS" dirty="0" smtClean="0"/>
            </a:br>
            <a:r>
              <a:rPr lang="sr-Cyrl-RS" dirty="0" smtClean="0"/>
              <a:t>кад престају песме, кад почињу псовке?</a:t>
            </a:r>
            <a:br>
              <a:rPr lang="sr-Cyrl-RS" dirty="0" smtClean="0"/>
            </a:br>
            <a:r>
              <a:rPr lang="sr-Cyrl-RS" dirty="0" smtClean="0"/>
              <a:t>Гладна руко, слепе јадиковке,</a:t>
            </a:r>
            <a:br>
              <a:rPr lang="sr-Cyrl-RS" dirty="0" smtClean="0"/>
            </a:br>
            <a:r>
              <a:rPr lang="sr-Cyrl-RS" dirty="0" smtClean="0"/>
              <a:t>кад ће хајдук буне из тебе да груне?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207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4038600" cy="5440363"/>
          </a:xfrm>
          <a:gradFill>
            <a:gsLst>
              <a:gs pos="0">
                <a:srgbClr val="DDEBCF"/>
              </a:gs>
              <a:gs pos="55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Псовке и псовке, еј, у чије здравље</a:t>
            </a:r>
            <a:br>
              <a:rPr lang="ru-RU" dirty="0" smtClean="0"/>
            </a:br>
            <a:r>
              <a:rPr lang="ru-RU" dirty="0" smtClean="0"/>
              <a:t>залуд је орање, залуд је летина?</a:t>
            </a:r>
            <a:br>
              <a:rPr lang="ru-RU" dirty="0" smtClean="0"/>
            </a:br>
            <a:r>
              <a:rPr lang="ru-RU" dirty="0" smtClean="0"/>
              <a:t>Клетве и клетве, за чије је трупло кравље</a:t>
            </a:r>
            <a:br>
              <a:rPr lang="ru-RU" dirty="0" smtClean="0"/>
            </a:br>
            <a:r>
              <a:rPr lang="ru-RU" dirty="0" smtClean="0"/>
              <a:t>набрекла Мачва од жита, отекло Поморавље,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буре и буне, за чије се зубе лавље</a:t>
            </a:r>
            <a:br>
              <a:rPr lang="ru-RU" dirty="0" smtClean="0"/>
            </a:br>
            <a:r>
              <a:rPr lang="ru-RU" dirty="0" smtClean="0"/>
              <a:t>дими од млека овца и дими планина,</a:t>
            </a:r>
            <a:br>
              <a:rPr lang="ru-RU" dirty="0" smtClean="0"/>
            </a:br>
            <a:r>
              <a:rPr lang="ru-RU" dirty="0" smtClean="0"/>
              <a:t>кад Мачва није сита, кад Мачва није сита?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Кроз мукле ланце дана кожа сувоњави.</a:t>
            </a:r>
            <a:br>
              <a:rPr lang="ru-RU" dirty="0" smtClean="0"/>
            </a:br>
            <a:r>
              <a:rPr lang="ru-RU" dirty="0" smtClean="0"/>
              <a:t>Сву су је продерали дубоки ровови бора.</a:t>
            </a:r>
            <a:br>
              <a:rPr lang="ru-RU" dirty="0" smtClean="0"/>
            </a:br>
            <a:r>
              <a:rPr lang="ru-RU" dirty="0" smtClean="0"/>
              <a:t>Од рововског рата, од земље поплави</a:t>
            </a:r>
            <a:br>
              <a:rPr lang="ru-RU" dirty="0" smtClean="0"/>
            </a:br>
            <a:r>
              <a:rPr lang="ru-RU" dirty="0" smtClean="0"/>
              <a:t>и скори се лице преко глади – кора;</a:t>
            </a:r>
            <a:r>
              <a:rPr lang="sr-Cyrl-RS" dirty="0" smtClean="0">
                <a:effectLst/>
              </a:rPr>
              <a:t/>
            </a:r>
            <a:br>
              <a:rPr lang="sr-Cyrl-RS" dirty="0" smtClean="0">
                <a:effectLst/>
              </a:rPr>
            </a:br>
            <a:endParaRPr lang="sr-Cyrl-RS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76800" y="281781"/>
            <a:ext cx="3962400" cy="5334000"/>
          </a:xfrm>
          <a:gradFill>
            <a:gsLst>
              <a:gs pos="0">
                <a:srgbClr val="DDEBCF"/>
              </a:gs>
              <a:gs pos="64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то лице што није лице, ти дани што нису дани,</a:t>
            </a:r>
            <a:br>
              <a:rPr lang="ru-RU" dirty="0" smtClean="0"/>
            </a:br>
            <a:r>
              <a:rPr lang="ru-RU" dirty="0" smtClean="0"/>
              <a:t>ти дани рањених лица, та лица као табани;</a:t>
            </a:r>
            <a:br>
              <a:rPr lang="ru-RU" dirty="0" smtClean="0"/>
            </a:br>
            <a:r>
              <a:rPr lang="ru-RU" dirty="0" smtClean="0"/>
              <a:t>трње им не може ништа и ништа — удари...</a:t>
            </a:r>
            <a:br>
              <a:rPr lang="ru-RU" dirty="0" smtClean="0"/>
            </a:br>
            <a:r>
              <a:rPr lang="ru-RU" dirty="0" smtClean="0"/>
              <a:t>А свако од туге за дан као век читав остари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збрчка се, ој, Србијо међу бунама, међу шљивама,</a:t>
            </a:r>
            <a:br>
              <a:rPr lang="ru-RU" dirty="0" smtClean="0"/>
            </a:br>
            <a:r>
              <a:rPr lang="ru-RU" dirty="0" smtClean="0"/>
              <a:t>ој, Србијо међу људима</a:t>
            </a:r>
            <a:br>
              <a:rPr lang="ru-RU" dirty="0" smtClean="0"/>
            </a:br>
            <a:r>
              <a:rPr lang="ru-RU" dirty="0" smtClean="0"/>
              <a:t>на њивама,</a:t>
            </a:r>
            <a:br>
              <a:rPr lang="ru-RU" dirty="0" smtClean="0"/>
            </a:br>
            <a:r>
              <a:rPr lang="ru-RU" dirty="0" smtClean="0"/>
              <a:t>ој, Србијо међу песмама, међу брдима,</a:t>
            </a:r>
            <a:br>
              <a:rPr lang="ru-RU" dirty="0" smtClean="0"/>
            </a:br>
            <a:r>
              <a:rPr lang="ru-RU" dirty="0" smtClean="0"/>
              <a:t>ој, Србијо,</a:t>
            </a:r>
            <a:br>
              <a:rPr lang="ru-RU" dirty="0" smtClean="0"/>
            </a:br>
            <a:r>
              <a:rPr lang="ru-RU" dirty="0" smtClean="0"/>
              <a:t>песмо међу народима.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Тужна песмо, мајко моја стара,</a:t>
            </a:r>
            <a:br>
              <a:rPr lang="ru-RU" dirty="0" smtClean="0"/>
            </a:br>
            <a:r>
              <a:rPr lang="ru-RU" dirty="0" smtClean="0"/>
              <a:t>брат нам је у таљигама довукао из града</a:t>
            </a:r>
            <a:br>
              <a:rPr lang="ru-RU" dirty="0" smtClean="0"/>
            </a:br>
            <a:r>
              <a:rPr lang="ru-RU" dirty="0" smtClean="0"/>
              <a:t>камену плочу, каменог динара,</a:t>
            </a:r>
            <a:br>
              <a:rPr lang="ru-RU" dirty="0" smtClean="0"/>
            </a:br>
            <a:r>
              <a:rPr lang="ru-RU" dirty="0" smtClean="0"/>
              <a:t>за мед нашег зноја, вино нашег рада.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33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228600"/>
            <a:ext cx="4038600" cy="5440363"/>
          </a:xfrm>
          <a:gradFill>
            <a:gsLst>
              <a:gs pos="0">
                <a:srgbClr val="DDEBCF"/>
              </a:gs>
              <a:gs pos="48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r-Cyrl-RS" dirty="0" smtClean="0"/>
              <a:t>А ђикају деца у лажигаћама, под косом,</a:t>
            </a:r>
            <a:br>
              <a:rPr lang="sr-Cyrl-RS" dirty="0" smtClean="0"/>
            </a:br>
            <a:r>
              <a:rPr lang="sr-Cyrl-RS" dirty="0" smtClean="0"/>
              <a:t>у блату, међу свињама, међу паткама,</a:t>
            </a:r>
            <a:br>
              <a:rPr lang="sr-Cyrl-RS" dirty="0" smtClean="0"/>
            </a:br>
            <a:r>
              <a:rPr lang="sr-Cyrl-RS" dirty="0" smtClean="0"/>
              <a:t>храниш их, Србијо, друже, више просом, више постом,</a:t>
            </a:r>
            <a:br>
              <a:rPr lang="sr-Cyrl-RS" dirty="0" smtClean="0"/>
            </a:br>
            <a:r>
              <a:rPr lang="sr-Cyrl-RS" dirty="0" smtClean="0"/>
              <a:t>више бајкама, успаванкама, више гаткама,</a:t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и покриваш их мраком што тако тешко пада</a:t>
            </a:r>
            <a:br>
              <a:rPr lang="sr-Cyrl-RS" dirty="0" smtClean="0"/>
            </a:br>
            <a:r>
              <a:rPr lang="sr-Cyrl-RS" dirty="0" smtClean="0"/>
              <a:t>да гнев по целе ноћи до облака пали</a:t>
            </a:r>
            <a:br>
              <a:rPr lang="sr-Cyrl-RS" dirty="0" smtClean="0"/>
            </a:br>
            <a:r>
              <a:rPr lang="sr-Cyrl-RS" dirty="0" smtClean="0"/>
              <a:t>буном из колиба, поља, винограда,</a:t>
            </a:r>
            <a:br>
              <a:rPr lang="sr-Cyrl-RS" dirty="0" smtClean="0"/>
            </a:br>
            <a:r>
              <a:rPr lang="sr-Cyrl-RS" dirty="0" smtClean="0"/>
              <a:t>певајући срцем што себе не жали</a:t>
            </a:r>
            <a:br>
              <a:rPr lang="sr-Cyrl-RS" dirty="0" smtClean="0"/>
            </a:br>
            <a:r>
              <a:rPr lang="sr-Cyrl-RS" dirty="0" smtClean="0"/>
              <a:t>низ седму рупу на крајњој свирали,</a:t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ој, Србијо међу бунама, међу шљивама,</a:t>
            </a:r>
            <a:br>
              <a:rPr lang="sr-Cyrl-RS" dirty="0" smtClean="0"/>
            </a:br>
            <a:r>
              <a:rPr lang="sr-Cyrl-RS" dirty="0" smtClean="0"/>
              <a:t>ој, Србијо међу људима</a:t>
            </a:r>
            <a:br>
              <a:rPr lang="sr-Cyrl-RS" dirty="0" smtClean="0"/>
            </a:br>
            <a:r>
              <a:rPr lang="sr-Cyrl-RS" dirty="0" smtClean="0"/>
              <a:t>на њивама,</a:t>
            </a:r>
            <a:br>
              <a:rPr lang="sr-Cyrl-RS" dirty="0" smtClean="0"/>
            </a:br>
            <a:r>
              <a:rPr lang="sr-Cyrl-RS" dirty="0" smtClean="0"/>
              <a:t>ој, Србијо међу песмама у грудима,</a:t>
            </a:r>
            <a:br>
              <a:rPr lang="sr-Cyrl-RS" dirty="0" smtClean="0"/>
            </a:br>
            <a:r>
              <a:rPr lang="sr-Cyrl-RS" dirty="0" smtClean="0"/>
              <a:t>ој, Србијо,</a:t>
            </a:r>
            <a:br>
              <a:rPr lang="sr-Cyrl-RS" dirty="0" smtClean="0"/>
            </a:br>
            <a:r>
              <a:rPr lang="sr-Cyrl-RS" dirty="0" smtClean="0"/>
              <a:t>буно међу народима.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50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>
              <a:buNone/>
            </a:pPr>
            <a:r>
              <a:rPr lang="sr-Cyrl-RS" b="1" dirty="0" smtClean="0"/>
              <a:t>Књижевни род</a:t>
            </a:r>
            <a:r>
              <a:rPr lang="en-US" b="1" dirty="0" smtClean="0"/>
              <a:t>: </a:t>
            </a:r>
            <a:r>
              <a:rPr lang="sr-Cyrl-RS" dirty="0" smtClean="0"/>
              <a:t>лирика</a:t>
            </a:r>
            <a:r>
              <a:rPr lang="en-US" dirty="0"/>
              <a:t/>
            </a:r>
            <a:br>
              <a:rPr lang="en-US" dirty="0"/>
            </a:br>
            <a:r>
              <a:rPr lang="sr-Cyrl-RS" b="1" dirty="0"/>
              <a:t>К</a:t>
            </a:r>
            <a:r>
              <a:rPr lang="sr-Cyrl-RS" b="1" dirty="0" smtClean="0"/>
              <a:t>њижевна врста </a:t>
            </a:r>
            <a:r>
              <a:rPr lang="en-US" b="1" dirty="0" smtClean="0"/>
              <a:t>: </a:t>
            </a:r>
            <a:r>
              <a:rPr lang="sr-Cyrl-RS" dirty="0" smtClean="0"/>
              <a:t>социјална песма и  родољубива песма</a:t>
            </a:r>
          </a:p>
          <a:p>
            <a:pPr marL="0" indent="0">
              <a:buNone/>
            </a:pPr>
            <a:r>
              <a:rPr lang="sr-Cyrl-RS" b="1" dirty="0" smtClean="0"/>
              <a:t>Тема: </a:t>
            </a:r>
            <a:r>
              <a:rPr lang="sr-Cyrl-RS" dirty="0" smtClean="0"/>
              <a:t>Србија као песма и буна међу народима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648200" y="3581400"/>
            <a:ext cx="3733800" cy="243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000" dirty="0" smtClean="0">
                <a:solidFill>
                  <a:schemeClr val="bg1"/>
                </a:solidFill>
              </a:rPr>
              <a:t>Социјална песма описује друштвене неједнакости и неправду, однос између богатих и сиромашних, тежак и мукотрпан живот испуњен напорним радом</a:t>
            </a:r>
            <a:r>
              <a:rPr lang="sr-Cyrl-R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18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harpenSoften amount="-25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4800" y="685800"/>
            <a:ext cx="8153400" cy="48768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sr-Cyrl-RS" b="1" dirty="0" smtClean="0">
                <a:solidFill>
                  <a:schemeClr val="tx1"/>
                </a:solidFill>
              </a:rPr>
              <a:t>Социјални мотиви:</a:t>
            </a:r>
            <a:r>
              <a:rPr lang="sr-Cyrl-RS" dirty="0" smtClean="0">
                <a:solidFill>
                  <a:schemeClr val="tx1"/>
                </a:solidFill>
              </a:rPr>
              <a:t> мука, зној, туга, глува жалопојка, псовке, залудно орање, залудна летина, гладна деца...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sr-Cyrl-R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sr-Cyrl-RS" b="1" dirty="0" smtClean="0">
                <a:solidFill>
                  <a:schemeClr val="tx1"/>
                </a:solidFill>
              </a:rPr>
              <a:t>Родољубиви мотива</a:t>
            </a:r>
            <a:r>
              <a:rPr lang="sr-Cyrl-RS" dirty="0" smtClean="0">
                <a:solidFill>
                  <a:schemeClr val="tx1"/>
                </a:solidFill>
              </a:rPr>
              <a:t>: песма међу народима, мајка стара, друг...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sr-Cyrl-R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sr-Cyrl-RS" b="1" dirty="0" smtClean="0">
                <a:solidFill>
                  <a:schemeClr val="tx1"/>
                </a:solidFill>
              </a:rPr>
              <a:t>Револуционарни мотиви</a:t>
            </a:r>
            <a:r>
              <a:rPr lang="sr-Cyrl-RS" dirty="0" smtClean="0">
                <a:solidFill>
                  <a:schemeClr val="tx1"/>
                </a:solidFill>
              </a:rPr>
              <a:t>: хајдук буне, буна међу народима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537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brightnessContrast contrast="-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СТИЛСКЕ ФИГУРЕ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>
            <a:normAutofit/>
          </a:bodyPr>
          <a:lstStyle/>
          <a:p>
            <a:r>
              <a:rPr lang="sr-Cyrl-RS" b="1" dirty="0" smtClean="0"/>
              <a:t>Апострофа:</a:t>
            </a:r>
            <a:r>
              <a:rPr lang="sr-Cyrl-RS" dirty="0" smtClean="0"/>
              <a:t> „Ој, Србијо“</a:t>
            </a:r>
          </a:p>
          <a:p>
            <a:r>
              <a:rPr lang="sr-Cyrl-RS" b="1" dirty="0" smtClean="0"/>
              <a:t>Персонификација: </a:t>
            </a:r>
            <a:r>
              <a:rPr lang="ru-RU" dirty="0" smtClean="0"/>
              <a:t>Србија има лица, очи, уста, жеље, муке, бриге; љуби, пије...</a:t>
            </a:r>
            <a:endParaRPr lang="en-US" dirty="0" smtClean="0"/>
          </a:p>
          <a:p>
            <a:r>
              <a:rPr lang="sr-Cyrl-RS" b="1" dirty="0" smtClean="0"/>
              <a:t>Поређење</a:t>
            </a:r>
            <a:r>
              <a:rPr lang="en-US" dirty="0" smtClean="0"/>
              <a:t>: „</a:t>
            </a:r>
            <a:r>
              <a:rPr lang="sr-Cyrl-RS" dirty="0"/>
              <a:t>т</a:t>
            </a:r>
            <a:r>
              <a:rPr lang="sr-Cyrl-RS" dirty="0" smtClean="0"/>
              <a:t>а лица као табани</a:t>
            </a:r>
            <a:r>
              <a:rPr lang="en-US" dirty="0" smtClean="0"/>
              <a:t>...“</a:t>
            </a:r>
            <a:endParaRPr lang="sr-Cyrl-RS" dirty="0" smtClean="0"/>
          </a:p>
          <a:p>
            <a:r>
              <a:rPr lang="ru-RU" b="1" dirty="0" smtClean="0"/>
              <a:t>Епитети:</a:t>
            </a:r>
            <a:r>
              <a:rPr lang="ru-RU" dirty="0" smtClean="0"/>
              <a:t> тужна, дивље, црвени, боса, глува, гладна, слепе, сита, мукли, сувоњави, дубоки...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226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harpenSoften amount="50000"/>
                    </a14:imgEffect>
                    <a14:imgEffect>
                      <a14:brightnessContrast contrast="-6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СТИЛСКЕ ФИГУРЕ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Метафоре</a:t>
            </a:r>
            <a:r>
              <a:rPr lang="ru-RU" dirty="0" smtClean="0"/>
              <a:t>: песма међу народима, тужна песма, мајка стара, мед зноја, боса песма глуве жалопојке, буна међу народима...</a:t>
            </a:r>
          </a:p>
          <a:p>
            <a:r>
              <a:rPr lang="sr-Cyrl-RS" b="1" dirty="0" smtClean="0"/>
              <a:t>Хипербола: </a:t>
            </a:r>
            <a:r>
              <a:rPr lang="sr-Cyrl-RS" dirty="0" smtClean="0"/>
              <a:t>„ (...) да гнев по целе ноћи до облака пали“</a:t>
            </a:r>
          </a:p>
          <a:p>
            <a:r>
              <a:rPr lang="sr-Cyrl-RS" b="1" dirty="0" smtClean="0"/>
              <a:t> Контраст: „</a:t>
            </a:r>
            <a:r>
              <a:rPr lang="ru-RU" dirty="0" smtClean="0"/>
              <a:t>то лице што није лице, ти дани што нису дани</a:t>
            </a:r>
            <a:r>
              <a:rPr lang="sr-Cyrl-RS" dirty="0" smtClean="0"/>
              <a:t> “</a:t>
            </a:r>
            <a:endParaRPr lang="ru-RU" dirty="0" smtClean="0"/>
          </a:p>
          <a:p>
            <a:endParaRPr lang="ru-RU" dirty="0" smtClean="0"/>
          </a:p>
          <a:p>
            <a:endParaRPr lang="sr-Cyrl-R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267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306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СРБИЈА      ОСКАР ДАВИЧО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СТИЛСКЕ ФИГУРЕ</vt:lpstr>
      <vt:lpstr>СТИЛСКЕ ФИГУРЕ</vt:lpstr>
    </vt:vector>
  </TitlesOfParts>
  <Company>DJ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</dc:creator>
  <cp:lastModifiedBy>DELL</cp:lastModifiedBy>
  <cp:revision>25</cp:revision>
  <dcterms:created xsi:type="dcterms:W3CDTF">2020-12-10T20:32:37Z</dcterms:created>
  <dcterms:modified xsi:type="dcterms:W3CDTF">2024-01-31T21:04:22Z</dcterms:modified>
</cp:coreProperties>
</file>