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5143500" cx="9144000"/>
  <p:notesSz cx="6858000" cy="9144000"/>
  <p:embeddedFontLst>
    <p:embeddedFont>
      <p:font typeface="Amatic SC"/>
      <p:regular r:id="rId19"/>
      <p:bold r:id="rId20"/>
    </p:embeddedFont>
    <p:embeddedFont>
      <p:font typeface="Source Code Pro"/>
      <p:regular r:id="rId21"/>
      <p:bold r:id="rId22"/>
      <p:italic r:id="rId23"/>
      <p:boldItalic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AmaticSC-bold.fntdata"/><Relationship Id="rId11" Type="http://schemas.openxmlformats.org/officeDocument/2006/relationships/slide" Target="slides/slide6.xml"/><Relationship Id="rId22" Type="http://schemas.openxmlformats.org/officeDocument/2006/relationships/font" Target="fonts/SourceCodePro-bold.fntdata"/><Relationship Id="rId10" Type="http://schemas.openxmlformats.org/officeDocument/2006/relationships/slide" Target="slides/slide5.xml"/><Relationship Id="rId21" Type="http://schemas.openxmlformats.org/officeDocument/2006/relationships/font" Target="fonts/SourceCodePro-regular.fntdata"/><Relationship Id="rId13" Type="http://schemas.openxmlformats.org/officeDocument/2006/relationships/slide" Target="slides/slide8.xml"/><Relationship Id="rId24" Type="http://schemas.openxmlformats.org/officeDocument/2006/relationships/font" Target="fonts/SourceCodePro-boldItalic.fntdata"/><Relationship Id="rId12" Type="http://schemas.openxmlformats.org/officeDocument/2006/relationships/slide" Target="slides/slide7.xml"/><Relationship Id="rId23" Type="http://schemas.openxmlformats.org/officeDocument/2006/relationships/font" Target="fonts/SourceCodePro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AmaticSC-regular.fntdata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a1a098725d_0_6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a1a098725d_0_6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a1a098725d_0_6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a1a098725d_0_6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a3f0295100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a3f0295100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a1a098725d_0_7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a1a098725d_0_7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a1a098725d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a1a098725d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a1a098725d_0_6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a1a098725d_0_6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a1a098725d_0_6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a1a098725d_0_6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a3f0295100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a3f0295100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a1a098725d_0_6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a1a098725d_0_6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9d277aa65b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9d277aa65b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a1a098725d_0_6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a1a098725d_0_6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a1a098725d_0_6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a1a098725d_0_6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hasCustomPrompt="1" type="title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" name="Google Shape;39;p9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b="1" sz="24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beach-day">
    <p:bg>
      <p:bgPr>
        <a:solidFill>
          <a:srgbClr val="00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5.png"/><Relationship Id="rId6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8200" y="510800"/>
            <a:ext cx="2571749" cy="2571749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>
            <p:ph type="ctrTitle"/>
          </p:nvPr>
        </p:nvSpPr>
        <p:spPr>
          <a:xfrm>
            <a:off x="225975" y="451475"/>
            <a:ext cx="8520600" cy="392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</a:rPr>
              <a:t>Ментално разгибавање</a:t>
            </a:r>
            <a:endParaRPr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2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На крају радионице:</a:t>
            </a:r>
            <a:endParaRPr/>
          </a:p>
        </p:txBody>
      </p:sp>
      <p:sp>
        <p:nvSpPr>
          <p:cNvPr id="121" name="Google Shape;121;p22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Завршна активност је била бојење птице сове као симбола мудрости и интелигенције. Деца су у овој активности посебно уживала.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22" name="Google Shape;12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9225" y="2238500"/>
            <a:ext cx="2571700" cy="2786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70125" y="2238500"/>
            <a:ext cx="2571701" cy="278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3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23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30" name="Google Shape;13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500" y="1228675"/>
            <a:ext cx="4590250" cy="344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72750" y="1228675"/>
            <a:ext cx="3589275" cy="344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Домаћи задатак за развијање интелигенције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24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У</a:t>
            </a:r>
            <a:r>
              <a:rPr lang="en"/>
              <a:t>ченици су добили ,,домаћи задатак,, да сами смисле неку активност која подстиче развој интелигенције.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Миша Стајић (2</a:t>
            </a:r>
            <a:r>
              <a:rPr baseline="-25000" lang="en"/>
              <a:t>4</a:t>
            </a:r>
            <a:r>
              <a:rPr lang="en"/>
              <a:t>) је била најуспешнија и смислила неколико питалица: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i="1" lang="en"/>
              <a:t>Кафа има кутијицу, кашике и виљушке фиоку а шта је то што их све повезује?</a:t>
            </a:r>
            <a:endParaRPr i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i="1" lang="en"/>
              <a:t>Возило је то, а не може да се креће сем ако му неко у помоћ не дође. Шта је то?</a:t>
            </a:r>
            <a:endParaRPr i="1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5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Хвала на Пажњи!</a:t>
            </a:r>
            <a:endParaRPr/>
          </a:p>
        </p:txBody>
      </p:sp>
      <p:sp>
        <p:nvSpPr>
          <p:cNvPr id="143" name="Google Shape;143;p25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44" name="Google Shape;14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6350" y="996550"/>
            <a:ext cx="7525424" cy="4146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Ментално разгибавање</a:t>
            </a:r>
            <a:endParaRPr/>
          </a:p>
        </p:txBody>
      </p:sp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Од 12.10. до 15.10.2020. обележили смо светски дан интелигенције у нашој школи радионицом ,,Ментално разгибавање’’ коју је припремила и реализовала школски психолог Бранка Митровић Јосиповић уз подршку учитеља другог разреда.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Радионица је реализована у сва четири одељења другог разреда.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Укупно је учествовало 48 ученика.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Циљеви радионице су били следећи:</a:t>
            </a:r>
            <a:endParaRPr/>
          </a:p>
        </p:txBody>
      </p:sp>
      <p:sp>
        <p:nvSpPr>
          <p:cNvPr id="69" name="Google Shape;69;p15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❖"/>
            </a:pPr>
            <a:r>
              <a:rPr lang="en"/>
              <a:t>Упознавање ученика са појмом интелигенције.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❖"/>
            </a:pPr>
            <a:r>
              <a:rPr lang="en"/>
              <a:t>Истицање значаја интелигенције за школско постигнуће и живот уопште.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❖"/>
            </a:pPr>
            <a:r>
              <a:rPr lang="en"/>
              <a:t>Указивање на различите начине на које можемо подстаћи развој наше интелигенције.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Током радионице ученици су:</a:t>
            </a:r>
            <a:endParaRPr/>
          </a:p>
        </p:txBody>
      </p:sp>
      <p:sp>
        <p:nvSpPr>
          <p:cNvPr id="75" name="Google Shape;75;p16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Дискутовали о томе шта је то интелигенција, како они виде тај појам и шта значи бити интелигентан (,,то је када си паметан, када размишљаш пуно, када доста знаш, када умеш да се снађеш у различитим ситуацијама,,).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Решавали различите задатке који подстичу развој интелигенинције (оштро око, питалице и загонетке…).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Учили о томе шта је битно за правилно решавање ових задатака и како то можемо применити у учењу.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7"/>
          <p:cNvSpPr txBox="1"/>
          <p:nvPr>
            <p:ph idx="1" type="body"/>
          </p:nvPr>
        </p:nvSpPr>
        <p:spPr>
          <a:xfrm>
            <a:off x="848875" y="1255550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На почетку су ученици имали задатак да се физички покрену и провежбају  и да онда по том принципу ,,размрдају,, и свој мозак.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2" name="Google Shape;82;p17"/>
          <p:cNvPicPr preferRelativeResize="0"/>
          <p:nvPr/>
        </p:nvPicPr>
        <p:blipFill rotWithShape="1">
          <a:blip r:embed="rId3">
            <a:alphaModFix/>
          </a:blip>
          <a:srcRect b="-2197" l="0" r="0" t="0"/>
          <a:stretch/>
        </p:blipFill>
        <p:spPr>
          <a:xfrm>
            <a:off x="2691850" y="2081550"/>
            <a:ext cx="3558825" cy="312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Како је изгледало решавање задатака:</a:t>
            </a:r>
            <a:endParaRPr/>
          </a:p>
        </p:txBody>
      </p:sp>
      <p:sp>
        <p:nvSpPr>
          <p:cNvPr id="88" name="Google Shape;88;p18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9" name="Google Shape;8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2950" y="1228675"/>
            <a:ext cx="2798474" cy="385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7866" y="1228675"/>
            <a:ext cx="2893383" cy="385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9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97" name="Google Shape;9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92850"/>
            <a:ext cx="3245900" cy="423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57600" y="292850"/>
            <a:ext cx="5142275" cy="423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/>
          <p:nvPr>
            <p:ph type="title"/>
          </p:nvPr>
        </p:nvSpPr>
        <p:spPr>
          <a:xfrm>
            <a:off x="311700" y="303575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Најуспешнији и најбржи</a:t>
            </a:r>
            <a:endParaRPr/>
          </a:p>
        </p:txBody>
      </p:sp>
      <p:sp>
        <p:nvSpPr>
          <p:cNvPr id="104" name="Google Shape;104;p20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05" name="Google Shape;10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253300"/>
            <a:ext cx="1976950" cy="3315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95700" y="1228675"/>
            <a:ext cx="1995400" cy="3315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91100" y="1241800"/>
            <a:ext cx="2074250" cy="3315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88650" y="1241800"/>
            <a:ext cx="2233350" cy="3315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Током радионице ученици су:</a:t>
            </a:r>
            <a:endParaRPr/>
          </a:p>
        </p:txBody>
      </p:sp>
      <p:sp>
        <p:nvSpPr>
          <p:cNvPr id="114" name="Google Shape;114;p21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Давали предлоге како можемо побољшати нашу интелигенцију. Неки од предлога су: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❖"/>
            </a:pPr>
            <a:r>
              <a:rPr lang="en"/>
              <a:t>Доста читања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❖"/>
            </a:pPr>
            <a:r>
              <a:rPr lang="en"/>
              <a:t>Здрава исхрана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❖"/>
            </a:pPr>
            <a:r>
              <a:rPr lang="en"/>
              <a:t>Пуно размишљања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❖"/>
            </a:pPr>
            <a:r>
              <a:rPr lang="en"/>
              <a:t>Креативан рад</a:t>
            </a:r>
            <a:endParaRPr/>
          </a:p>
        </p:txBody>
      </p:sp>
      <p:pic>
        <p:nvPicPr>
          <p:cNvPr id="115" name="Google Shape;115;p21"/>
          <p:cNvPicPr preferRelativeResize="0"/>
          <p:nvPr/>
        </p:nvPicPr>
        <p:blipFill rotWithShape="1">
          <a:blip r:embed="rId3">
            <a:alphaModFix/>
          </a:blip>
          <a:srcRect b="0" l="0" r="-17896" t="0"/>
          <a:stretch/>
        </p:blipFill>
        <p:spPr>
          <a:xfrm>
            <a:off x="3793100" y="1772700"/>
            <a:ext cx="5150952" cy="3276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