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embeddedFontLst>
    <p:embeddedFont>
      <p:font typeface="Garamond" pitchFamily="18" charset="0"/>
      <p:regular r:id="rId16"/>
      <p:bold r:id="rId17"/>
      <p: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364B38-3468-4C15-AE8C-BF34D117ADE1}">
  <a:tblStyle styleId="{59364B38-3468-4C15-AE8C-BF34D117ADE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0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31157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2" descr="HD-PanelTitle-GrommetsCombin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420"/>
              </a:spcBef>
              <a:spcAft>
                <a:spcPts val="0"/>
              </a:spcAft>
              <a:buSzPts val="2415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3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207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84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61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7983232" y="5037663"/>
            <a:ext cx="8974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2692397" y="5037663"/>
            <a:ext cx="5214635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956900" y="5037663"/>
            <a:ext cx="5511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  <p:cxnSp>
        <p:nvCxnSpPr>
          <p:cNvPr id="19" name="Google Shape;19;p2"/>
          <p:cNvCxnSpPr/>
          <p:nvPr/>
        </p:nvCxnSpPr>
        <p:spPr>
          <a:xfrm>
            <a:off x="2692399" y="3522131"/>
            <a:ext cx="6815668" cy="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>
            <a:spLocks noGrp="1"/>
          </p:cNvSpPr>
          <p:nvPr>
            <p:ph type="pic" idx="2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body" idx="1"/>
          </p:nvPr>
        </p:nvSpPr>
        <p:spPr>
          <a:xfrm>
            <a:off x="1295401" y="5382153"/>
            <a:ext cx="9609666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280"/>
              </a:spcBef>
              <a:spcAft>
                <a:spcPts val="0"/>
              </a:spcAft>
              <a:buSzPts val="1610"/>
              <a:buNone/>
              <a:defRPr sz="14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  <p:cxnSp>
        <p:nvCxnSpPr>
          <p:cNvPr id="90" name="Google Shape;90;p12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sz="3200" b="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body" idx="1"/>
          </p:nvPr>
        </p:nvSpPr>
        <p:spPr>
          <a:xfrm>
            <a:off x="1674812" y="3352800"/>
            <a:ext cx="883920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>
              <a:spcBef>
                <a:spcPts val="400"/>
              </a:spcBef>
              <a:spcAft>
                <a:spcPts val="0"/>
              </a:spcAft>
              <a:buSzPts val="2300"/>
              <a:buFont typeface="Garamond"/>
              <a:buNone/>
              <a:defRPr sz="20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300"/>
              <a:buFont typeface="Garamond"/>
              <a:buNone/>
              <a:defRPr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070"/>
              <a:buFont typeface="Garamond"/>
              <a:buNone/>
              <a:defRPr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840"/>
              <a:buFont typeface="Garamond"/>
              <a:buNone/>
              <a:defRPr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Font typeface="Garamond"/>
              <a:buNone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body" idx="2"/>
          </p:nvPr>
        </p:nvSpPr>
        <p:spPr>
          <a:xfrm>
            <a:off x="1295401" y="4343399"/>
            <a:ext cx="9609666" cy="153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  <p:sp>
        <p:nvSpPr>
          <p:cNvPr id="98" name="Google Shape;98;p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99" name="Google Shape;99;p13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100" name="Google Shape;100;p13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sz="3200" b="0" cap="none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body" idx="1"/>
          </p:nvPr>
        </p:nvSpPr>
        <p:spPr>
          <a:xfrm>
            <a:off x="1295401" y="3639312"/>
            <a:ext cx="9609668" cy="886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body" idx="2"/>
          </p:nvPr>
        </p:nvSpPr>
        <p:spPr>
          <a:xfrm>
            <a:off x="1295401" y="4529667"/>
            <a:ext cx="9609668" cy="1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  <p:sp>
        <p:nvSpPr>
          <p:cNvPr id="114" name="Google Shape;114;p15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115" name="Google Shape;115;p15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116" name="Google Shape;116;p15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6"/>
          <p:cNvSpPr txBox="1">
            <a:spLocks noGrp="1"/>
          </p:cNvSpPr>
          <p:nvPr>
            <p:ph type="body" idx="1"/>
          </p:nvPr>
        </p:nvSpPr>
        <p:spPr>
          <a:xfrm>
            <a:off x="1295401" y="3630168"/>
            <a:ext cx="9609668" cy="84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3220"/>
              <a:buNone/>
              <a:defRPr sz="28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body" idx="2"/>
          </p:nvPr>
        </p:nvSpPr>
        <p:spPr>
          <a:xfrm>
            <a:off x="1295400" y="4470399"/>
            <a:ext cx="9609670" cy="140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  <p:cxnSp>
        <p:nvCxnSpPr>
          <p:cNvPr id="124" name="Google Shape;124;p16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body" idx="1"/>
          </p:nvPr>
        </p:nvSpPr>
        <p:spPr>
          <a:xfrm rot="5400000">
            <a:off x="4436531" y="-584198"/>
            <a:ext cx="3318936" cy="9601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17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7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  <p:cxnSp>
        <p:nvCxnSpPr>
          <p:cNvPr id="131" name="Google Shape;131;p17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>
            <a:spLocks noGrp="1"/>
          </p:cNvSpPr>
          <p:nvPr>
            <p:ph type="title"/>
          </p:nvPr>
        </p:nvSpPr>
        <p:spPr>
          <a:xfrm rot="5400000">
            <a:off x="7497936" y="2483551"/>
            <a:ext cx="4893735" cy="1890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8"/>
          <p:cNvSpPr txBox="1">
            <a:spLocks noGrp="1"/>
          </p:cNvSpPr>
          <p:nvPr>
            <p:ph type="body" idx="1"/>
          </p:nvPr>
        </p:nvSpPr>
        <p:spPr>
          <a:xfrm rot="5400000">
            <a:off x="2565043" y="-287513"/>
            <a:ext cx="4893734" cy="7433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18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8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8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  <p:cxnSp>
        <p:nvCxnSpPr>
          <p:cNvPr id="138" name="Google Shape;138;p18"/>
          <p:cNvCxnSpPr/>
          <p:nvPr/>
        </p:nvCxnSpPr>
        <p:spPr>
          <a:xfrm>
            <a:off x="8863890" y="990600"/>
            <a:ext cx="0" cy="487680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  <p:cxnSp>
        <p:nvCxnSpPr>
          <p:cNvPr id="29" name="Google Shape;29;p4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Google Shape;31;p5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  <p:cxnSp>
        <p:nvCxnSpPr>
          <p:cNvPr id="43" name="Google Shape;43;p6"/>
          <p:cNvCxnSpPr/>
          <p:nvPr/>
        </p:nvCxnSpPr>
        <p:spPr>
          <a:xfrm>
            <a:off x="2012723" y="3710585"/>
            <a:ext cx="8163380" cy="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7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1298448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2"/>
          </p:nvPr>
        </p:nvSpPr>
        <p:spPr>
          <a:xfrm>
            <a:off x="6181344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3220"/>
              <a:buNone/>
              <a:defRPr sz="28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3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84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2"/>
          </p:nvPr>
        </p:nvSpPr>
        <p:spPr>
          <a:xfrm>
            <a:off x="129540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3"/>
          </p:nvPr>
        </p:nvSpPr>
        <p:spPr>
          <a:xfrm>
            <a:off x="6180671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3220"/>
              <a:buNone/>
              <a:defRPr sz="2800" b="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23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207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84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4"/>
          </p:nvPr>
        </p:nvSpPr>
        <p:spPr>
          <a:xfrm>
            <a:off x="6180671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  <p:cxnSp>
        <p:nvCxnSpPr>
          <p:cNvPr id="61" name="Google Shape;61;p8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1"/>
          </p:nvPr>
        </p:nvSpPr>
        <p:spPr>
          <a:xfrm>
            <a:off x="5418668" y="982131"/>
            <a:ext cx="5469466" cy="489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60045" algn="l"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2"/>
          </p:nvPr>
        </p:nvSpPr>
        <p:spPr>
          <a:xfrm>
            <a:off x="1293811" y="3031065"/>
            <a:ext cx="3718455" cy="243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184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  <p:cxnSp>
        <p:nvCxnSpPr>
          <p:cNvPr id="69" name="Google Shape;69;p9"/>
          <p:cNvCxnSpPr/>
          <p:nvPr/>
        </p:nvCxnSpPr>
        <p:spPr>
          <a:xfrm>
            <a:off x="1396169" y="2912533"/>
            <a:ext cx="3514498" cy="0"/>
          </a:xfrm>
          <a:prstGeom prst="straightConnector1">
            <a:avLst/>
          </a:prstGeom>
          <a:noFill/>
          <a:ln w="15875" cap="flat" cmpd="sng">
            <a:solidFill>
              <a:srgbClr val="E8D08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aramond"/>
              <a:buNone/>
              <a:defRPr sz="2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>
            <a:spLocks noGrp="1"/>
          </p:cNvSpPr>
          <p:nvPr>
            <p:ph type="pic" idx="2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body" idx="1"/>
          </p:nvPr>
        </p:nvSpPr>
        <p:spPr>
          <a:xfrm>
            <a:off x="1295399" y="3255432"/>
            <a:ext cx="6241816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2070"/>
              <a:buNone/>
              <a:defRPr sz="18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 descr="HD-PanelContent-GrommetsCombined.png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0" y="0"/>
            <a:ext cx="12188825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 txBox="1">
            <a:spLocks noGrp="1"/>
          </p:cNvSpPr>
          <p:nvPr>
            <p:ph type="ctrTitle"/>
          </p:nvPr>
        </p:nvSpPr>
        <p:spPr>
          <a:xfrm>
            <a:off x="2988962" y="1869990"/>
            <a:ext cx="6253894" cy="1334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</a:pPr>
            <a:r>
              <a:rPr lang="sr-Latn-RS"/>
              <a:t>NEGOTIN</a:t>
            </a:r>
            <a:endParaRPr/>
          </a:p>
        </p:txBody>
      </p:sp>
      <p:sp>
        <p:nvSpPr>
          <p:cNvPr id="144" name="Google Shape;144;p19"/>
          <p:cNvSpPr txBox="1">
            <a:spLocks noGrp="1"/>
          </p:cNvSpPr>
          <p:nvPr>
            <p:ph type="subTitle" idx="1"/>
          </p:nvPr>
        </p:nvSpPr>
        <p:spPr>
          <a:xfrm>
            <a:off x="2446639" y="4333103"/>
            <a:ext cx="1507524" cy="675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53"/>
              <a:buNone/>
            </a:pPr>
            <a:r>
              <a:rPr lang="sr-Latn-RS" sz="1785"/>
              <a:t>Milica Jovanović VI2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957"/>
              </a:spcBef>
              <a:spcAft>
                <a:spcPts val="0"/>
              </a:spcAft>
              <a:buSzPts val="2053"/>
              <a:buNone/>
            </a:pPr>
            <a:endParaRPr sz="1785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8"/>
          <p:cNvSpPr/>
          <p:nvPr/>
        </p:nvSpPr>
        <p:spPr>
          <a:xfrm>
            <a:off x="1532238" y="3262186"/>
            <a:ext cx="9127524" cy="1145058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8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Negotin pripada gradskom ili urbanom naselju. Gradsko stanovništvo je zaposleno u industriji, trgovini, turizmu, zdravstvu i drugim neophodnim delatnostima.</a:t>
            </a:r>
            <a:endParaRPr sz="1800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0" name="Google Shape;210;p28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sr-Latn-RS" dirty="0" smtClean="0"/>
              <a:t>Tip </a:t>
            </a:r>
            <a:r>
              <a:rPr lang="sr-Latn-RS" dirty="0"/>
              <a:t>naselja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9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sr-Latn-RS" dirty="0"/>
              <a:t>Način života stanovništva</a:t>
            </a:r>
            <a:endParaRPr dirty="0"/>
          </a:p>
        </p:txBody>
      </p:sp>
      <p:sp>
        <p:nvSpPr>
          <p:cNvPr id="216" name="Google Shape;216;p29"/>
          <p:cNvSpPr/>
          <p:nvPr/>
        </p:nvSpPr>
        <p:spPr>
          <a:xfrm>
            <a:off x="1295402" y="3089189"/>
            <a:ext cx="9858630" cy="1507524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8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Stanovništvo živi od </a:t>
            </a:r>
            <a:r>
              <a:rPr lang="sr-Latn-RS" sz="180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nepoljoprivrednih delatnosti. Zaposleni su u  industriji, proizvodnji </a:t>
            </a:r>
            <a:r>
              <a:rPr lang="sr-Latn-RS" sz="18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električne energije, </a:t>
            </a:r>
            <a:r>
              <a:rPr lang="sr-Latn-RS" sz="180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turizmu, obrazovanju, zdravstvu, administraciji... </a:t>
            </a:r>
            <a:r>
              <a:rPr lang="sr-Latn-RS" sz="18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Od </a:t>
            </a:r>
            <a:r>
              <a:rPr lang="sr-Latn-RS" sz="180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ovih </a:t>
            </a:r>
            <a:r>
              <a:rPr lang="sr-Latn-RS" sz="18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poslova živi stanovništvo i obezbeđuje sve </a:t>
            </a:r>
            <a:r>
              <a:rPr lang="sr-Latn-RS" sz="180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potrebno </a:t>
            </a:r>
            <a:r>
              <a:rPr lang="sr-Latn-RS" sz="18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za </a:t>
            </a:r>
            <a:r>
              <a:rPr lang="sr-Latn-RS" sz="180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život (</a:t>
            </a:r>
            <a:r>
              <a:rPr lang="sr-Latn-RS" sz="18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hranu,zdravlje,lečenje...), obrazovanje...</a:t>
            </a:r>
            <a:endParaRPr sz="1800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9668" y="681807"/>
            <a:ext cx="4481299" cy="2341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79544" y="1721706"/>
            <a:ext cx="5043529" cy="3361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73682" y="3402225"/>
            <a:ext cx="4493949" cy="27962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1"/>
          <p:cNvSpPr txBox="1">
            <a:spLocks noGrp="1"/>
          </p:cNvSpPr>
          <p:nvPr>
            <p:ph type="title"/>
          </p:nvPr>
        </p:nvSpPr>
        <p:spPr>
          <a:xfrm>
            <a:off x="3344562" y="2407277"/>
            <a:ext cx="5204252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sr-Latn-RS"/>
              <a:t>HVALA NA PAŽNJI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0"/>
          <p:cNvSpPr/>
          <p:nvPr/>
        </p:nvSpPr>
        <p:spPr>
          <a:xfrm>
            <a:off x="856735" y="873211"/>
            <a:ext cx="10305535" cy="1383957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Negotin je gradsko naselje u opštini Negotin u Borskom okrugu. Negotin se nalazi blizu tromeđe Srbije, Rumunije i Bugarske. Ime Negotin je prvi put zabeleženo u 16. veku. Mesto nije imalo nikakvog značaja sve do 18. veka, kada je postalo važno vojno uporište. Negotin je od 1833. trajno ušao u sastav Srbije i otada počinje njegov brz razvoj, koji je trajao sve do početka Prvog svetskog rata. Negotin je poznat kao rodno mesto kompozitora Stevana Mokranjca.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50" name="Google Shape;15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9642" y="2670471"/>
            <a:ext cx="3643700" cy="273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10896" y="2387620"/>
            <a:ext cx="5239266" cy="1964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08962" y="4606363"/>
            <a:ext cx="3243134" cy="1714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"/>
          <p:cNvSpPr txBox="1">
            <a:spLocks noGrp="1"/>
          </p:cNvSpPr>
          <p:nvPr>
            <p:ph type="title"/>
          </p:nvPr>
        </p:nvSpPr>
        <p:spPr>
          <a:xfrm>
            <a:off x="2753499" y="1179841"/>
            <a:ext cx="6299884" cy="945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sr-Latn-RS"/>
              <a:t>Položaj naselja</a:t>
            </a:r>
            <a:endParaRPr/>
          </a:p>
        </p:txBody>
      </p:sp>
      <p:sp>
        <p:nvSpPr>
          <p:cNvPr id="158" name="Google Shape;158;p21"/>
          <p:cNvSpPr/>
          <p:nvPr/>
        </p:nvSpPr>
        <p:spPr>
          <a:xfrm>
            <a:off x="1170803" y="2675016"/>
            <a:ext cx="9465275" cy="1293341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Grad Negotin se nalazi u niziji okruženoj planinama. Nizija je otvorena sa istočne i južne strane što sve doprinosi specifičnoj klimi Negotina. Negotin predstavlja najkontinentalniju oblast Srbije sa toplim letima i hladnim zimama. Tokom zime temperatura se spušta do -30 stepeni, a leti se temperatura penje i do 40 stepeni u hladu.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9" name="Google Shape;159;p21"/>
          <p:cNvSpPr/>
          <p:nvPr/>
        </p:nvSpPr>
        <p:spPr>
          <a:xfrm>
            <a:off x="1096146" y="4283676"/>
            <a:ext cx="9614587" cy="889686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8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Karakteristike reljefa ovoga prostora, kao posledica geološke građe, tektonskih i egzogenih procesa, mogu se iskazati visinskim oblastima i </a:t>
            </a:r>
            <a:r>
              <a:rPr lang="sr-Latn-RS" sz="180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ekspozicijom</a:t>
            </a:r>
            <a:r>
              <a:rPr lang="sr-Latn-RS" sz="18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  <a:endParaRPr sz="1800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aphicFrame>
        <p:nvGraphicFramePr>
          <p:cNvPr id="160" name="Google Shape;160;p21"/>
          <p:cNvGraphicFramePr/>
          <p:nvPr/>
        </p:nvGraphicFramePr>
        <p:xfrm>
          <a:off x="1386016" y="5395647"/>
          <a:ext cx="2286000" cy="640090"/>
        </p:xfrm>
        <a:graphic>
          <a:graphicData uri="http://schemas.openxmlformats.org/drawingml/2006/table">
            <a:tbl>
              <a:tblPr>
                <a:noFill/>
                <a:tableStyleId>{59364B38-3468-4C15-AE8C-BF34D117ADE1}</a:tableStyleId>
              </a:tblPr>
              <a:tblGrid>
                <a:gridCol w="1143000"/>
                <a:gridCol w="114300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800" u="none" strike="noStrike" cap="none"/>
                        <a:t>Nadmorska visina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r-Latn-RS" sz="1800" u="none" strike="noStrike" cap="none"/>
                        <a:t>89 m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AAAA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73795" y="708455"/>
            <a:ext cx="5488458" cy="5488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59242" y="1166683"/>
            <a:ext cx="4572001" cy="457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3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sr-Latn-RS"/>
              <a:t>Populaciona veličina naselja</a:t>
            </a:r>
            <a:endParaRPr/>
          </a:p>
        </p:txBody>
      </p:sp>
      <p:sp>
        <p:nvSpPr>
          <p:cNvPr id="172" name="Google Shape;172;p23"/>
          <p:cNvSpPr/>
          <p:nvPr/>
        </p:nvSpPr>
        <p:spPr>
          <a:xfrm>
            <a:off x="1017373" y="2420894"/>
            <a:ext cx="10157253" cy="1202725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8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U naselju Negotin živi 14014 punoletnih stanovnika, a prosečna staros stanovništva iznosi 37,7 godina (36,8 kod muuškaraca i 38,6 kod žena). U naselju ima 6212 domaćinstva, a prosečan broj članova po domaćinstvu je 2,84. Ovo naselje je velikim delom naseljeno </a:t>
            </a:r>
            <a:r>
              <a:rPr lang="sr-Latn-RS" sz="180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Srbima (</a:t>
            </a:r>
            <a:r>
              <a:rPr lang="sr-Latn-RS" sz="18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prema popisu iz 2002. godine), a u poslednja tri </a:t>
            </a:r>
            <a:r>
              <a:rPr lang="sr-Latn-RS" sz="180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popisa </a:t>
            </a:r>
            <a:r>
              <a:rPr lang="sr-Latn-RS" sz="18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primećen je </a:t>
            </a:r>
            <a:r>
              <a:rPr lang="sr-Latn-RS" sz="180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porast  broja </a:t>
            </a:r>
            <a:r>
              <a:rPr lang="sr-Latn-RS" sz="18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stanovnika.</a:t>
            </a:r>
            <a:endParaRPr sz="1800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73" name="Google Shape;17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21211" y="3758514"/>
            <a:ext cx="3499706" cy="2624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sr-Latn-RS"/>
              <a:t>Izgled naselja</a:t>
            </a:r>
            <a:endParaRPr/>
          </a:p>
        </p:txBody>
      </p:sp>
      <p:sp>
        <p:nvSpPr>
          <p:cNvPr id="179" name="Google Shape;179;p24"/>
          <p:cNvSpPr/>
          <p:nvPr/>
        </p:nvSpPr>
        <p:spPr>
          <a:xfrm>
            <a:off x="1005016" y="3080952"/>
            <a:ext cx="10536195" cy="1227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0" name="Google Shape;180;p24"/>
          <p:cNvSpPr/>
          <p:nvPr/>
        </p:nvSpPr>
        <p:spPr>
          <a:xfrm>
            <a:off x="1295402" y="2578444"/>
            <a:ext cx="9580606" cy="996777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8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Negotin je grad koji ima prelepe delove po kojima je poznat. </a:t>
            </a:r>
            <a:r>
              <a:rPr lang="sr-Latn-RS" sz="180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Negotin je  </a:t>
            </a:r>
            <a:r>
              <a:rPr lang="sr-Latn-RS" sz="18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najviše </a:t>
            </a:r>
            <a:r>
              <a:rPr lang="sr-Latn-RS" sz="180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poznat po crkvi </a:t>
            </a:r>
            <a:r>
              <a:rPr lang="sr-Latn-RS" sz="18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Svete </a:t>
            </a:r>
            <a:r>
              <a:rPr lang="sr-Latn-RS" sz="180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Trojice </a:t>
            </a:r>
            <a:r>
              <a:rPr lang="sr-Latn-RS" sz="18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 po muzeju, a </a:t>
            </a:r>
            <a:r>
              <a:rPr lang="sr-Latn-RS" sz="1800" dirty="0" smtClean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sr-Latn-RS" sz="1800" dirty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bio je rodni kraj kompozitora Stevana Mokranjca. Negotin je jako lep grad.</a:t>
            </a:r>
            <a:endParaRPr sz="1800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81" name="Google Shape;181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9773" y="3583460"/>
            <a:ext cx="3624648" cy="2718486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4"/>
          <p:cNvSpPr/>
          <p:nvPr/>
        </p:nvSpPr>
        <p:spPr>
          <a:xfrm>
            <a:off x="4926227" y="4942703"/>
            <a:ext cx="2108887" cy="67550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83" name="Google Shape;183;p24"/>
          <p:cNvSpPr/>
          <p:nvPr/>
        </p:nvSpPr>
        <p:spPr>
          <a:xfrm>
            <a:off x="7356390" y="4703806"/>
            <a:ext cx="2883244" cy="1202724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KUĆA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STEVANA MOKRANJCA 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56454" y="535460"/>
            <a:ext cx="3831336" cy="5110044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5"/>
          <p:cNvSpPr/>
          <p:nvPr/>
        </p:nvSpPr>
        <p:spPr>
          <a:xfrm>
            <a:off x="4098695" y="5777309"/>
            <a:ext cx="3146854" cy="527221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GRADSKI MUZEJ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NEGOTIN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4518" y="1507524"/>
            <a:ext cx="4624173" cy="346813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6"/>
          <p:cNvSpPr/>
          <p:nvPr/>
        </p:nvSpPr>
        <p:spPr>
          <a:xfrm>
            <a:off x="1205469" y="5263979"/>
            <a:ext cx="3542270" cy="626076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STARI DOM KULTURE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96" name="Google Shape;196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09038" y="1552833"/>
            <a:ext cx="4563762" cy="3422821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6"/>
          <p:cNvSpPr/>
          <p:nvPr/>
        </p:nvSpPr>
        <p:spPr>
          <a:xfrm>
            <a:off x="6812692" y="5263979"/>
            <a:ext cx="3534032" cy="667264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DOM  JNA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2487" y="1383957"/>
            <a:ext cx="3600869" cy="4802659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7"/>
          <p:cNvSpPr/>
          <p:nvPr/>
        </p:nvSpPr>
        <p:spPr>
          <a:xfrm>
            <a:off x="3451655" y="741406"/>
            <a:ext cx="5436973" cy="486032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CRKVA SVETE TROJICE U NEGOTINU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04" name="Google Shape;204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53449" y="1754660"/>
            <a:ext cx="4831492" cy="3913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rganic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375</Words>
  <Application>Microsoft Office PowerPoint</Application>
  <PresentationFormat>Custom</PresentationFormat>
  <Paragraphs>24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Garamond</vt:lpstr>
      <vt:lpstr>Organic</vt:lpstr>
      <vt:lpstr>NEGOTIN</vt:lpstr>
      <vt:lpstr>PowerPoint Presentation</vt:lpstr>
      <vt:lpstr>Položaj naselja</vt:lpstr>
      <vt:lpstr>PowerPoint Presentation</vt:lpstr>
      <vt:lpstr>Populaciona veličina naselja</vt:lpstr>
      <vt:lpstr>Izgled naselja</vt:lpstr>
      <vt:lpstr>PowerPoint Presentation</vt:lpstr>
      <vt:lpstr>PowerPoint Presentation</vt:lpstr>
      <vt:lpstr>PowerPoint Presentation</vt:lpstr>
      <vt:lpstr>Tip naselja</vt:lpstr>
      <vt:lpstr>Način života stanovništva</vt:lpstr>
      <vt:lpstr>PowerPoint Presentation</vt:lpstr>
      <vt:lpstr>HVALA NA PAŽNJI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NEGOTIN</dc:title>
  <dc:creator>mnmh</dc:creator>
  <cp:lastModifiedBy>mnmh</cp:lastModifiedBy>
  <cp:revision>3</cp:revision>
  <dcterms:modified xsi:type="dcterms:W3CDTF">2020-12-25T18:15:06Z</dcterms:modified>
</cp:coreProperties>
</file>